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5" r:id="rId3"/>
    <p:sldId id="276" r:id="rId4"/>
    <p:sldId id="277" r:id="rId5"/>
    <p:sldId id="278" r:id="rId6"/>
    <p:sldId id="279" r:id="rId7"/>
    <p:sldId id="273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D40F18-16D9-9D0D-C001-7F2F7806E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5BED96-6114-C836-0DD7-9F6377A00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C642CE-5DC6-3CC9-ABB0-92DBF48CE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482C-276B-40CE-8F76-85DA58BBF282}" type="datetimeFigureOut">
              <a:rPr lang="es-MX" smtClean="0"/>
              <a:t>01/03/2024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F8A846-8C59-9C43-5A66-5DAAD7660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75C727-B85D-C80B-E786-D527070E7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50FC-6288-4887-AC32-751052C2C23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007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DBE88D-9B80-8968-1DB7-5FCEF0725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24DD82-0B24-F24F-B96B-4B880CC58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E81019-15BA-958D-94BB-6C4627D9F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482C-276B-40CE-8F76-85DA58BBF282}" type="datetimeFigureOut">
              <a:rPr lang="es-MX" smtClean="0"/>
              <a:t>01/03/2024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8BADFB-5297-B519-F483-4E9A4C25C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E1C121-35E7-1548-D7A8-AA1457FE5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50FC-6288-4887-AC32-751052C2C23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6523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84C9633-FC21-1DAF-4F41-8647784B62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15AF8B2-85B7-F894-D0CA-EDB114DFD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6762F6-5636-89D7-3B18-8C4796A5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482C-276B-40CE-8F76-85DA58BBF282}" type="datetimeFigureOut">
              <a:rPr lang="es-MX" smtClean="0"/>
              <a:t>01/03/2024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68087-38FC-5040-36FB-A2DE57FCF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6DABB7-C7C1-A0CE-3827-8171A0372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50FC-6288-4887-AC32-751052C2C23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842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A16B1E-E290-8016-AD69-9451E9F5F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D248D6-B67C-F05B-7F17-03D955161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E0912E-C6FD-0812-6129-3B3CD9AE2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482C-276B-40CE-8F76-85DA58BBF282}" type="datetimeFigureOut">
              <a:rPr lang="es-MX" smtClean="0"/>
              <a:t>01/03/2024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0A8C04-A4BB-F6A6-B85F-66778B321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B923FD-7942-D7EF-FCA5-DED3A51D4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50FC-6288-4887-AC32-751052C2C23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779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16DB4-EC92-B877-7E77-25F4AFF97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BE83E9-7818-B1EC-A912-3B29A294D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59281A-C03E-8DFE-1BDD-803EC71C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482C-276B-40CE-8F76-85DA58BBF282}" type="datetimeFigureOut">
              <a:rPr lang="es-MX" smtClean="0"/>
              <a:t>01/03/2024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D9AB8F-6AF3-3F8E-F844-FED2212D9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00268C-EE24-F040-A7B9-71E9E23D6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50FC-6288-4887-AC32-751052C2C23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5651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7F6C15-8A2F-1DA6-83BA-4F896D4E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381957-2B68-45D5-79AA-2A8650B5E6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BF92C4-2582-84AA-42E4-EEF7B642F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D94E07-3C24-C53B-933A-D2EBE5643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482C-276B-40CE-8F76-85DA58BBF282}" type="datetimeFigureOut">
              <a:rPr lang="es-MX" smtClean="0"/>
              <a:t>01/03/2024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0F39B2-5D47-B62A-FFB0-764135E4E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0D535E-8E9B-989E-7818-E71B64C91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50FC-6288-4887-AC32-751052C2C23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117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C53E1-F2BD-5763-5A38-5B3AF3E5D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DDFAD0-0668-EA10-CBA7-F38F69C4E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F224486-DFB5-221D-EF8E-0510D9961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A36ACB5-4A1E-644E-2E12-9C4E34722D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522838-A7B1-5387-1F9F-F2EA3C0AF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A8DFF09-081F-DD0A-9199-D13E42FB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482C-276B-40CE-8F76-85DA58BBF282}" type="datetimeFigureOut">
              <a:rPr lang="es-MX" smtClean="0"/>
              <a:t>01/03/2024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446E125-5C76-1D59-C605-B34C25F38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E078839-800F-B62F-759B-41CA864BB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50FC-6288-4887-AC32-751052C2C23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189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7C271-3C8A-362D-E219-802C8F493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1DF902D-F40B-981B-68EB-3DA0CF2F9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482C-276B-40CE-8F76-85DA58BBF282}" type="datetimeFigureOut">
              <a:rPr lang="es-MX" smtClean="0"/>
              <a:t>01/03/2024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6EE89B-A4FE-EDD8-586F-A43D8283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0D081CA-4D20-5A11-8B84-6ABC420CD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50FC-6288-4887-AC32-751052C2C23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431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5718300-6D45-74D8-374C-86FC2AC8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482C-276B-40CE-8F76-85DA58BBF282}" type="datetimeFigureOut">
              <a:rPr lang="es-MX" smtClean="0"/>
              <a:t>01/03/2024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A59D988-FB82-46B8-B352-106D7223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91917E-16F4-9E10-8147-8FE71E36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50FC-6288-4887-AC32-751052C2C23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219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2E2A91-BB70-6479-D931-FF8D9057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DBC3B1-884B-8C32-B570-E49BC1AC5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1CEB28-7969-91C0-C6C2-CB95C0EBF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EAF5B1-050A-ED52-AF1F-DCFA30846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482C-276B-40CE-8F76-85DA58BBF282}" type="datetimeFigureOut">
              <a:rPr lang="es-MX" smtClean="0"/>
              <a:t>01/03/2024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EC87B-5A1A-8A6E-C21A-0776D1D81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2E2788-DFFA-7774-6F0E-F126FD21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50FC-6288-4887-AC32-751052C2C23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658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68D4C-7CFD-C66F-2FBA-A557785EC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9A1F10C-525C-F900-0B28-1C75F55E9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B65A02-B890-D79C-BABD-1045AF1F7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FB4942-8978-A41E-90B3-78DE6A9BA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482C-276B-40CE-8F76-85DA58BBF282}" type="datetimeFigureOut">
              <a:rPr lang="es-MX" smtClean="0"/>
              <a:t>01/03/2024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501F0C-0429-11F1-4316-6C819158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D0659E-457F-4153-26D6-E22C44897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50FC-6288-4887-AC32-751052C2C23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523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6B90962-4387-F864-60EB-82C86E6FC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251ABF-335B-E1BD-A809-B5BBC0BAC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6601EC-A3EE-BD3F-41C0-8A960C9AA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C482C-276B-40CE-8F76-85DA58BBF282}" type="datetimeFigureOut">
              <a:rPr lang="es-MX" smtClean="0"/>
              <a:t>01/03/2024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695E67-109F-6DD0-75CF-DC989A2DE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9AAA49-2216-12A3-AC7E-26C16C2E8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750FC-6288-4887-AC32-751052C2C23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785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ialnet.unirioja.es/servlet/articulo?codigo=6974899" TargetMode="External"/><Relationship Id="rId3" Type="http://schemas.openxmlformats.org/officeDocument/2006/relationships/slide" Target="slide3.xml"/><Relationship Id="rId7" Type="http://schemas.openxmlformats.org/officeDocument/2006/relationships/hyperlink" Target="https://youtu.be/LeoEnRjAYM0?t=7" TargetMode="External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ampusvirtual.iep.edu.es/recursos/recursos_premium/programa-habilidades/pdf/design_thinking/contenido1/clase1.pdf" TargetMode="External"/><Relationship Id="rId11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ol.sbc.org.br/livros/index.php/sbc/catalog/download/70/306/560-1?inline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lo.org.mx/scielo.php?script=sci_arttext&amp;pid=S1607-40412020000100128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lo.org.ar/pdf/ccedce/n78/1853-3523-ccedce-78-91.pdf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sitorio.fosis.gob.cl/bitstream/handle/20.500.13034/683/Prototipado%20y%20Testeo_LabGob.pdf?sequence=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rofile/Manuel-Jose-Fernandez-Iglesias/publication/346715737_Prototipado_rapido_en_Design_Thinking/links/5fcf479da6fdcc697bebcdf1/Prototipado-rapido-en-Design-Thinking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1DB6AB2-DA05-0B14-89F0-72803EACA0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81" t="32029" r="24185" b="27391"/>
          <a:stretch/>
        </p:blipFill>
        <p:spPr>
          <a:xfrm>
            <a:off x="265951" y="1557086"/>
            <a:ext cx="11250377" cy="482404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E10D2D5-5546-EB50-BCD5-0BF197E65AEC}"/>
              </a:ext>
            </a:extLst>
          </p:cNvPr>
          <p:cNvSpPr txBox="1"/>
          <p:nvPr/>
        </p:nvSpPr>
        <p:spPr>
          <a:xfrm>
            <a:off x="0" y="233647"/>
            <a:ext cx="12192000" cy="1323439"/>
          </a:xfrm>
          <a:prstGeom prst="rect">
            <a:avLst/>
          </a:prstGeom>
          <a:solidFill>
            <a:srgbClr val="0000FF">
              <a:alpha val="6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Design</a:t>
            </a:r>
            <a:r>
              <a:rPr lang="es-MX" sz="8000" b="1" dirty="0">
                <a:solidFill>
                  <a:schemeClr val="bg1"/>
                </a:solidFill>
                <a:latin typeface="Gill Sans MT" panose="020B0502020104020203" pitchFamily="34" charset="0"/>
              </a:rPr>
              <a:t> Thinking</a:t>
            </a:r>
          </a:p>
        </p:txBody>
      </p:sp>
      <p:sp>
        <p:nvSpPr>
          <p:cNvPr id="4" name="Botón de acción: ir hacia delante o siguient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9758C31-B9DE-7576-454D-23699A7768F1}"/>
              </a:ext>
            </a:extLst>
          </p:cNvPr>
          <p:cNvSpPr/>
          <p:nvPr/>
        </p:nvSpPr>
        <p:spPr>
          <a:xfrm>
            <a:off x="1370555" y="3390900"/>
            <a:ext cx="427130" cy="353378"/>
          </a:xfrm>
          <a:prstGeom prst="actionButtonForwardNext">
            <a:avLst/>
          </a:prstGeom>
          <a:solidFill>
            <a:srgbClr val="FF0000"/>
          </a:solidFill>
          <a:effectLst>
            <a:glow rad="127000">
              <a:srgbClr val="FFFF00"/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ir hacia delante o siguiente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58E01B1-3DBF-1038-E48C-5745AA49FF3D}"/>
              </a:ext>
            </a:extLst>
          </p:cNvPr>
          <p:cNvSpPr/>
          <p:nvPr/>
        </p:nvSpPr>
        <p:spPr>
          <a:xfrm>
            <a:off x="3505200" y="4582160"/>
            <a:ext cx="467360" cy="396240"/>
          </a:xfrm>
          <a:prstGeom prst="actionButtonForwardNext">
            <a:avLst/>
          </a:prstGeom>
          <a:solidFill>
            <a:srgbClr val="FF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Botón de acción: ir hacia delante o siguient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AD4FB2B-D63D-D65E-E03A-FABCC98EF2E5}"/>
              </a:ext>
            </a:extLst>
          </p:cNvPr>
          <p:cNvSpPr/>
          <p:nvPr/>
        </p:nvSpPr>
        <p:spPr>
          <a:xfrm>
            <a:off x="5677574" y="3421380"/>
            <a:ext cx="427130" cy="426720"/>
          </a:xfrm>
          <a:prstGeom prst="actionButtonForwardNext">
            <a:avLst/>
          </a:prstGeom>
          <a:solidFill>
            <a:srgbClr val="FF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Botón de acción: ir hacia delante o siguiente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28695827-6ADE-23C2-0A6F-DF3AB31AFCC0}"/>
              </a:ext>
            </a:extLst>
          </p:cNvPr>
          <p:cNvSpPr/>
          <p:nvPr/>
        </p:nvSpPr>
        <p:spPr>
          <a:xfrm>
            <a:off x="7813040" y="4610735"/>
            <a:ext cx="406402" cy="396240"/>
          </a:xfrm>
          <a:prstGeom prst="actionButtonForwardNext">
            <a:avLst/>
          </a:prstGeom>
          <a:solidFill>
            <a:srgbClr val="FF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Botón de acción: obtener información 9">
            <a:hlinkClick r:id="rId6" highlightClick="1"/>
            <a:extLst>
              <a:ext uri="{FF2B5EF4-FFF2-40B4-BE49-F238E27FC236}">
                <a16:creationId xmlns:a16="http://schemas.microsoft.com/office/drawing/2014/main" id="{D1DE2083-3520-2BF6-E61D-7BC0ADB0570F}"/>
              </a:ext>
            </a:extLst>
          </p:cNvPr>
          <p:cNvSpPr/>
          <p:nvPr/>
        </p:nvSpPr>
        <p:spPr>
          <a:xfrm>
            <a:off x="742950" y="590550"/>
            <a:ext cx="618080" cy="657225"/>
          </a:xfrm>
          <a:prstGeom prst="actionButtonInforma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Botón de acción: vídeo 10">
            <a:hlinkClick r:id="rId7" highlightClick="1"/>
            <a:extLst>
              <a:ext uri="{FF2B5EF4-FFF2-40B4-BE49-F238E27FC236}">
                <a16:creationId xmlns:a16="http://schemas.microsoft.com/office/drawing/2014/main" id="{332D12A3-67DF-FBFD-E366-5741899DF399}"/>
              </a:ext>
            </a:extLst>
          </p:cNvPr>
          <p:cNvSpPr/>
          <p:nvPr/>
        </p:nvSpPr>
        <p:spPr>
          <a:xfrm>
            <a:off x="10627995" y="1635442"/>
            <a:ext cx="552450" cy="676275"/>
          </a:xfrm>
          <a:prstGeom prst="actionButtonMovi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Botón de acción: Documento 11">
            <a:hlinkClick r:id="rId8" highlightClick="1"/>
            <a:extLst>
              <a:ext uri="{FF2B5EF4-FFF2-40B4-BE49-F238E27FC236}">
                <a16:creationId xmlns:a16="http://schemas.microsoft.com/office/drawing/2014/main" id="{957B0EA3-BFD6-2F7B-C884-FEB61A05BF53}"/>
              </a:ext>
            </a:extLst>
          </p:cNvPr>
          <p:cNvSpPr/>
          <p:nvPr/>
        </p:nvSpPr>
        <p:spPr>
          <a:xfrm>
            <a:off x="11516328" y="1650046"/>
            <a:ext cx="523875" cy="647065"/>
          </a:xfrm>
          <a:prstGeom prst="actionButtonDocumen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6409485-D19F-B125-F784-9BB38E1C8E6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5067" t="-3264" r="20177" b="-1"/>
          <a:stretch/>
        </p:blipFill>
        <p:spPr>
          <a:xfrm>
            <a:off x="11180445" y="2527991"/>
            <a:ext cx="859758" cy="1621397"/>
          </a:xfrm>
          <a:prstGeom prst="rect">
            <a:avLst/>
          </a:prstGeom>
        </p:spPr>
      </p:pic>
      <p:sp>
        <p:nvSpPr>
          <p:cNvPr id="14" name="Botón de acción: en blanco 13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076AA611-FFB3-7CCA-2552-C944AFC55A58}"/>
              </a:ext>
            </a:extLst>
          </p:cNvPr>
          <p:cNvSpPr/>
          <p:nvPr/>
        </p:nvSpPr>
        <p:spPr>
          <a:xfrm>
            <a:off x="11192478" y="2527991"/>
            <a:ext cx="800100" cy="1621397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Botón de acción: ir hacia delante o siguiente 16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271A998F-3BCF-EDC3-93C0-AA51CF8CE6BB}"/>
              </a:ext>
            </a:extLst>
          </p:cNvPr>
          <p:cNvSpPr/>
          <p:nvPr/>
        </p:nvSpPr>
        <p:spPr>
          <a:xfrm>
            <a:off x="9991725" y="5901689"/>
            <a:ext cx="485775" cy="375286"/>
          </a:xfrm>
          <a:prstGeom prst="actionButtonForwardNex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A12D7A8-3EA0-E4F1-A7B4-8AE7E6602B8D}"/>
              </a:ext>
            </a:extLst>
          </p:cNvPr>
          <p:cNvSpPr txBox="1"/>
          <p:nvPr/>
        </p:nvSpPr>
        <p:spPr>
          <a:xfrm>
            <a:off x="4124402" y="6381135"/>
            <a:ext cx="3533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Gill Sans MT" panose="020B0502020104020203" pitchFamily="34" charset="0"/>
              </a:rPr>
              <a:t>Dr. Gabriel Arturo Soto Ojeda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1ACF3F7-9BE0-1B89-C152-F0932F046D9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432" t="33612" r="64427" b="50669"/>
          <a:stretch/>
        </p:blipFill>
        <p:spPr>
          <a:xfrm>
            <a:off x="28575" y="5962650"/>
            <a:ext cx="29527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3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patiza con tu cliente y mejora su experiencia - Consultoría Deportiva |  Asesoria Marketing Gimnasios - Manel Valcarce">
            <a:extLst>
              <a:ext uri="{FF2B5EF4-FFF2-40B4-BE49-F238E27FC236}">
                <a16:creationId xmlns:a16="http://schemas.microsoft.com/office/drawing/2014/main" id="{41B356C4-976A-CA76-78F4-0345BB1B3B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7" t="4187" r="11147"/>
          <a:stretch/>
        </p:blipFill>
        <p:spPr bwMode="auto">
          <a:xfrm>
            <a:off x="2410729" y="5091159"/>
            <a:ext cx="3161890" cy="170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uSI - Llevamos Clientes a TU Negocio utilizando MotorMarketing.">
            <a:extLst>
              <a:ext uri="{FF2B5EF4-FFF2-40B4-BE49-F238E27FC236}">
                <a16:creationId xmlns:a16="http://schemas.microsoft.com/office/drawing/2014/main" id="{D0C1226F-64F9-A652-1943-74ABF6548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618" y="3121898"/>
            <a:ext cx="4655127" cy="338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22FD910-41FF-9ADF-0402-BE157EE9ED5F}"/>
              </a:ext>
            </a:extLst>
          </p:cNvPr>
          <p:cNvSpPr txBox="1"/>
          <p:nvPr/>
        </p:nvSpPr>
        <p:spPr>
          <a:xfrm>
            <a:off x="369087" y="479867"/>
            <a:ext cx="10962761" cy="273921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s-MX" sz="6000" b="1" dirty="0">
                <a:solidFill>
                  <a:srgbClr val="0000FF"/>
                </a:solidFill>
                <a:latin typeface="Gill Sans MT" panose="020B0502020104020203" pitchFamily="34" charset="0"/>
              </a:rPr>
              <a:t>E M P A T I Z A:</a:t>
            </a:r>
          </a:p>
          <a:p>
            <a:pPr algn="ctr"/>
            <a:endParaRPr lang="es-MX" sz="2800" b="1" dirty="0">
              <a:solidFill>
                <a:srgbClr val="0000FF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s-MX" sz="2800" dirty="0">
                <a:latin typeface="Gill Sans MT" panose="020B0502020104020203" pitchFamily="34" charset="0"/>
              </a:rPr>
              <a:t>El proceso de </a:t>
            </a:r>
            <a:r>
              <a:rPr lang="es-MX" sz="2800" b="1" dirty="0" err="1">
                <a:solidFill>
                  <a:srgbClr val="0000FF"/>
                </a:solidFill>
                <a:latin typeface="Gill Sans MT" panose="020B0502020104020203" pitchFamily="34" charset="0"/>
              </a:rPr>
              <a:t>Design</a:t>
            </a:r>
            <a:r>
              <a:rPr lang="es-MX" sz="2800" b="1" dirty="0">
                <a:solidFill>
                  <a:srgbClr val="0000FF"/>
                </a:solidFill>
                <a:latin typeface="Gill Sans MT" panose="020B0502020104020203" pitchFamily="34" charset="0"/>
              </a:rPr>
              <a:t> </a:t>
            </a:r>
            <a:r>
              <a:rPr lang="es-MX" sz="2800" b="1" dirty="0" err="1">
                <a:solidFill>
                  <a:srgbClr val="0000FF"/>
                </a:solidFill>
                <a:latin typeface="Gill Sans MT" panose="020B0502020104020203" pitchFamily="34" charset="0"/>
              </a:rPr>
              <a:t>Thinking</a:t>
            </a:r>
            <a:r>
              <a:rPr lang="es-MX" sz="2800" b="1" dirty="0">
                <a:solidFill>
                  <a:srgbClr val="0000FF"/>
                </a:solidFill>
                <a:latin typeface="Gill Sans MT" panose="020B0502020104020203" pitchFamily="34" charset="0"/>
              </a:rPr>
              <a:t> </a:t>
            </a:r>
            <a:r>
              <a:rPr lang="es-MX" sz="2800" dirty="0">
                <a:latin typeface="Gill Sans MT" panose="020B0502020104020203" pitchFamily="34" charset="0"/>
              </a:rPr>
              <a:t>comienza con una profunda comprensión de las  necesidades de los usuarios implicados en la solución que estemos desarrollando, y también de su entorno. </a:t>
            </a:r>
            <a:endParaRPr lang="es-MX" sz="1600" dirty="0">
              <a:latin typeface="Gill Sans MT" panose="020B05020201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AD829EB-3C10-0B1F-1EEA-9B007F4CFE98}"/>
              </a:ext>
            </a:extLst>
          </p:cNvPr>
          <p:cNvSpPr txBox="1"/>
          <p:nvPr/>
        </p:nvSpPr>
        <p:spPr>
          <a:xfrm>
            <a:off x="9273310" y="6530168"/>
            <a:ext cx="29186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100" dirty="0">
                <a:latin typeface="Gill Sans MT" panose="020B0502020104020203" pitchFamily="34" charset="0"/>
              </a:rPr>
              <a:t>FUENTE: www.designthinking.es/inicio/index.ph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3478488-6716-2545-6991-B03447A02253}"/>
              </a:ext>
            </a:extLst>
          </p:cNvPr>
          <p:cNvSpPr txBox="1"/>
          <p:nvPr/>
        </p:nvSpPr>
        <p:spPr>
          <a:xfrm>
            <a:off x="442978" y="3614342"/>
            <a:ext cx="6493531" cy="1200329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latin typeface="Gill Sans MT" panose="020B0502020104020203" pitchFamily="34" charset="0"/>
              </a:rPr>
              <a:t>Debemos ser capaces de ponernos en la piel de dichas personas para ser capaces de generar soluciones consecuentes con sus realidades.</a:t>
            </a:r>
          </a:p>
        </p:txBody>
      </p:sp>
      <p:sp>
        <p:nvSpPr>
          <p:cNvPr id="2" name="Botón de acción: ir a inicio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822035A-B46B-2A8A-AE42-FAF450FF794C}"/>
              </a:ext>
            </a:extLst>
          </p:cNvPr>
          <p:cNvSpPr/>
          <p:nvPr/>
        </p:nvSpPr>
        <p:spPr>
          <a:xfrm>
            <a:off x="11094720" y="266700"/>
            <a:ext cx="495301" cy="667202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Botón de acción: Documento 8">
            <a:hlinkClick r:id="rId4" highlightClick="1"/>
            <a:extLst>
              <a:ext uri="{FF2B5EF4-FFF2-40B4-BE49-F238E27FC236}">
                <a16:creationId xmlns:a16="http://schemas.microsoft.com/office/drawing/2014/main" id="{9C1C1329-4825-548F-6103-C403017D852F}"/>
              </a:ext>
            </a:extLst>
          </p:cNvPr>
          <p:cNvSpPr/>
          <p:nvPr/>
        </p:nvSpPr>
        <p:spPr>
          <a:xfrm>
            <a:off x="10485005" y="266700"/>
            <a:ext cx="495300" cy="667203"/>
          </a:xfrm>
          <a:prstGeom prst="actionButtonDocumen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172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3DFAAD7-432D-E0C7-FFCE-F0953AC9AA0C}"/>
              </a:ext>
            </a:extLst>
          </p:cNvPr>
          <p:cNvSpPr txBox="1"/>
          <p:nvPr/>
        </p:nvSpPr>
        <p:spPr>
          <a:xfrm>
            <a:off x="447963" y="561250"/>
            <a:ext cx="10811163" cy="498598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s-MX" sz="6000" b="1" dirty="0">
                <a:solidFill>
                  <a:srgbClr val="0000FF"/>
                </a:solidFill>
                <a:latin typeface="Gill Sans MT" panose="020B0502020104020203" pitchFamily="34" charset="0"/>
              </a:rPr>
              <a:t>D E F I N E: </a:t>
            </a:r>
          </a:p>
          <a:p>
            <a:endParaRPr lang="es-MX" sz="2400" dirty="0">
              <a:latin typeface="Gill Sans MT" panose="020B050202010402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MX" sz="2800" dirty="0">
                <a:latin typeface="Gill Sans MT" panose="020B0502020104020203" pitchFamily="34" charset="0"/>
              </a:rPr>
              <a:t>Durante la etapa de Definición, debemos cribar la información recopilada durante la fase de Empatía y quedarnos con lo que realmente aporta valor y nos lleva al alcance de nuevas perspectivas interesantes. Identificaremos problemas cuyas soluciones serán clave para la obtención de un resultado innovador.</a:t>
            </a:r>
          </a:p>
          <a:p>
            <a:endParaRPr lang="es-MX" sz="2400" dirty="0">
              <a:latin typeface="Gill Sans MT" panose="020B05020201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58E5DED-6B01-DDE7-4A8F-72091BBF6A4A}"/>
              </a:ext>
            </a:extLst>
          </p:cNvPr>
          <p:cNvSpPr txBox="1"/>
          <p:nvPr/>
        </p:nvSpPr>
        <p:spPr>
          <a:xfrm>
            <a:off x="9273310" y="6530168"/>
            <a:ext cx="29186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100" dirty="0">
                <a:latin typeface="Gill Sans MT" panose="020B0502020104020203" pitchFamily="34" charset="0"/>
              </a:rPr>
              <a:t>FUENTE: www.designthinking.es/inicio/index.ph</a:t>
            </a:r>
          </a:p>
        </p:txBody>
      </p:sp>
      <p:pic>
        <p:nvPicPr>
          <p:cNvPr id="5122" name="Picture 2" descr="Metodología de Marco lógico: ¿Qué es y para qué sirve?">
            <a:extLst>
              <a:ext uri="{FF2B5EF4-FFF2-40B4-BE49-F238E27FC236}">
                <a16:creationId xmlns:a16="http://schemas.microsoft.com/office/drawing/2014/main" id="{84B9E3AB-4571-BAA8-C0B1-646484D45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6618"/>
            <a:ext cx="2281382" cy="22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otón de acción: ir a inicio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42EFBBB-BE4C-2BB6-4558-9C7EC3AA0DFD}"/>
              </a:ext>
            </a:extLst>
          </p:cNvPr>
          <p:cNvSpPr/>
          <p:nvPr/>
        </p:nvSpPr>
        <p:spPr>
          <a:xfrm>
            <a:off x="11325708" y="226487"/>
            <a:ext cx="497205" cy="726855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Botón de acción: Documento 6">
            <a:hlinkClick r:id="rId3" highlightClick="1"/>
            <a:extLst>
              <a:ext uri="{FF2B5EF4-FFF2-40B4-BE49-F238E27FC236}">
                <a16:creationId xmlns:a16="http://schemas.microsoft.com/office/drawing/2014/main" id="{0A8FFF67-560D-ABA0-21FC-750281ED92B7}"/>
              </a:ext>
            </a:extLst>
          </p:cNvPr>
          <p:cNvSpPr/>
          <p:nvPr/>
        </p:nvSpPr>
        <p:spPr>
          <a:xfrm>
            <a:off x="10761921" y="226488"/>
            <a:ext cx="497205" cy="726855"/>
          </a:xfrm>
          <a:prstGeom prst="actionButtonDocumen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3474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A5F4F4D-9E0C-BB21-A605-BBBA07A563FA}"/>
              </a:ext>
            </a:extLst>
          </p:cNvPr>
          <p:cNvSpPr txBox="1"/>
          <p:nvPr/>
        </p:nvSpPr>
        <p:spPr>
          <a:xfrm>
            <a:off x="2512750" y="1757976"/>
            <a:ext cx="9021474" cy="452431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endParaRPr lang="es-MX" sz="1800" dirty="0">
              <a:latin typeface="Gill Sans MT" panose="020B0502020104020203" pitchFamily="34" charset="0"/>
            </a:endParaRPr>
          </a:p>
          <a:p>
            <a:pPr algn="ctr"/>
            <a:r>
              <a:rPr lang="es-MX" sz="2800" dirty="0">
                <a:latin typeface="Gill Sans MT" panose="020B0502020104020203" pitchFamily="34" charset="0"/>
              </a:rPr>
              <a:t>La etapa de Ideación tiene como objetivo la generación de un sinfín de opciones. No debemos quedarnos con la primera idea que se nos ocurra. </a:t>
            </a:r>
          </a:p>
          <a:p>
            <a:pPr algn="ctr"/>
            <a:endParaRPr lang="es-MX" sz="2800" dirty="0">
              <a:latin typeface="Gill Sans MT" panose="020B0502020104020203" pitchFamily="34" charset="0"/>
            </a:endParaRPr>
          </a:p>
          <a:p>
            <a:pPr algn="ctr"/>
            <a:r>
              <a:rPr lang="es-MX" sz="2800" dirty="0">
                <a:latin typeface="Gill Sans MT" panose="020B0502020104020203" pitchFamily="34" charset="0"/>
              </a:rPr>
              <a:t>En esta fase, las actividades favorecen el pensamiento expansivo y debemos eliminar los juicios de valor. </a:t>
            </a:r>
          </a:p>
          <a:p>
            <a:pPr algn="ctr"/>
            <a:endParaRPr lang="es-MX" sz="2800" dirty="0">
              <a:latin typeface="Gill Sans MT" panose="020B0502020104020203" pitchFamily="34" charset="0"/>
            </a:endParaRPr>
          </a:p>
          <a:p>
            <a:pPr algn="ctr"/>
            <a:r>
              <a:rPr lang="es-MX" sz="2800" dirty="0">
                <a:latin typeface="Gill Sans MT" panose="020B0502020104020203" pitchFamily="34" charset="0"/>
              </a:rPr>
              <a:t>A veces, las ideas más estrambóticas son las que generan soluciones visionarias.</a:t>
            </a:r>
          </a:p>
          <a:p>
            <a:endParaRPr lang="es-MX" sz="1800" dirty="0">
              <a:latin typeface="Gill Sans MT" panose="020B05020201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630411-44B9-4029-131A-A3F4EB35A968}"/>
              </a:ext>
            </a:extLst>
          </p:cNvPr>
          <p:cNvSpPr txBox="1"/>
          <p:nvPr/>
        </p:nvSpPr>
        <p:spPr>
          <a:xfrm>
            <a:off x="9273310" y="6530168"/>
            <a:ext cx="29186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100" dirty="0">
                <a:latin typeface="Gill Sans MT" panose="020B0502020104020203" pitchFamily="34" charset="0"/>
              </a:rPr>
              <a:t>FUENTE: www.designthinking.es/inicio/index.ph</a:t>
            </a:r>
          </a:p>
        </p:txBody>
      </p:sp>
      <p:pic>
        <p:nvPicPr>
          <p:cNvPr id="4098" name="Picture 2" descr="Idea GIF - Idea - Descubre &amp; Comparte GIFs">
            <a:extLst>
              <a:ext uri="{FF2B5EF4-FFF2-40B4-BE49-F238E27FC236}">
                <a16:creationId xmlns:a16="http://schemas.microsoft.com/office/drawing/2014/main" id="{3453B205-2703-0E58-A730-B178C56F6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2065"/>
            <a:ext cx="2581275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ACA3DF-AAED-4373-5A45-564C7E66915E}"/>
              </a:ext>
            </a:extLst>
          </p:cNvPr>
          <p:cNvSpPr txBox="1"/>
          <p:nvPr/>
        </p:nvSpPr>
        <p:spPr>
          <a:xfrm>
            <a:off x="2919150" y="516402"/>
            <a:ext cx="6096000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s-MX" sz="6000" b="1" dirty="0">
                <a:solidFill>
                  <a:srgbClr val="0000FF"/>
                </a:solidFill>
                <a:latin typeface="Gill Sans MT" panose="020B0502020104020203" pitchFamily="34" charset="0"/>
              </a:rPr>
              <a:t>I D E A: </a:t>
            </a:r>
          </a:p>
        </p:txBody>
      </p:sp>
      <p:sp>
        <p:nvSpPr>
          <p:cNvPr id="2" name="Botón de acción: ir a inicio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F911096-C784-E3F9-9516-FC5728B4F281}"/>
              </a:ext>
            </a:extLst>
          </p:cNvPr>
          <p:cNvSpPr/>
          <p:nvPr/>
        </p:nvSpPr>
        <p:spPr>
          <a:xfrm>
            <a:off x="11094721" y="266700"/>
            <a:ext cx="552450" cy="576580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Botón de acción: Documento 6">
            <a:hlinkClick r:id="rId3" highlightClick="1"/>
            <a:extLst>
              <a:ext uri="{FF2B5EF4-FFF2-40B4-BE49-F238E27FC236}">
                <a16:creationId xmlns:a16="http://schemas.microsoft.com/office/drawing/2014/main" id="{EC513A20-6994-DD6B-3C52-8B53C0921A83}"/>
              </a:ext>
            </a:extLst>
          </p:cNvPr>
          <p:cNvSpPr/>
          <p:nvPr/>
        </p:nvSpPr>
        <p:spPr>
          <a:xfrm>
            <a:off x="10439400" y="266699"/>
            <a:ext cx="552450" cy="600075"/>
          </a:xfrm>
          <a:prstGeom prst="actionButtonDocumen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890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7C96068-6E3E-D181-8F0D-CBC15369DF0A}"/>
              </a:ext>
            </a:extLst>
          </p:cNvPr>
          <p:cNvSpPr txBox="1"/>
          <p:nvPr/>
        </p:nvSpPr>
        <p:spPr>
          <a:xfrm>
            <a:off x="4202546" y="2082247"/>
            <a:ext cx="6931891" cy="39703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latin typeface="Gill Sans MT" panose="020B0502020104020203" pitchFamily="34" charset="0"/>
              </a:rPr>
              <a:t>En la etapa de Prototipado volvemos las ideas realidad. </a:t>
            </a:r>
          </a:p>
          <a:p>
            <a:pPr algn="ctr"/>
            <a:endParaRPr lang="es-MX" sz="2800" dirty="0">
              <a:latin typeface="Gill Sans MT" panose="020B0502020104020203" pitchFamily="34" charset="0"/>
            </a:endParaRPr>
          </a:p>
          <a:p>
            <a:pPr algn="ctr"/>
            <a:r>
              <a:rPr lang="es-MX" sz="2800" dirty="0">
                <a:latin typeface="Gill Sans MT" panose="020B0502020104020203" pitchFamily="34" charset="0"/>
              </a:rPr>
              <a:t>Construir prototipos hace las ideas palpables y nos ayuda a visualizar las posibles soluciones, poniendo de manifiesto elementos que debemos mejorar o refinar antes de llegar al resultado final. </a:t>
            </a:r>
          </a:p>
          <a:p>
            <a:pPr algn="ctr"/>
            <a:endParaRPr lang="es-MX" sz="2800" dirty="0">
              <a:latin typeface="Gill Sans MT" panose="020B05020201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B31AA5-3001-9789-4B00-C17323CA5DB4}"/>
              </a:ext>
            </a:extLst>
          </p:cNvPr>
          <p:cNvSpPr txBox="1"/>
          <p:nvPr/>
        </p:nvSpPr>
        <p:spPr>
          <a:xfrm>
            <a:off x="9273310" y="6530168"/>
            <a:ext cx="29186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100" dirty="0">
                <a:latin typeface="Gill Sans MT" panose="020B0502020104020203" pitchFamily="34" charset="0"/>
              </a:rPr>
              <a:t>FUENTE: www.designthinking.es/inicio/index.ph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568184D-25BC-0A55-0E33-3E997A92AADA}"/>
              </a:ext>
            </a:extLst>
          </p:cNvPr>
          <p:cNvSpPr txBox="1"/>
          <p:nvPr/>
        </p:nvSpPr>
        <p:spPr>
          <a:xfrm>
            <a:off x="2355274" y="516402"/>
            <a:ext cx="7139709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s-MX" sz="6000" b="1" dirty="0">
                <a:solidFill>
                  <a:srgbClr val="0000FF"/>
                </a:solidFill>
                <a:latin typeface="Gill Sans MT" panose="020B0502020104020203" pitchFamily="34" charset="0"/>
              </a:rPr>
              <a:t>P R O T O T I P A R</a:t>
            </a:r>
            <a:endParaRPr lang="es-MX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932854E-9F5C-3E1D-FAF4-0562DA77D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04" y="2315489"/>
            <a:ext cx="3592117" cy="2690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Botón de acción: ir a inicio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B29FBBD-5C5B-36FE-68EA-C36EAD12AFCA}"/>
              </a:ext>
            </a:extLst>
          </p:cNvPr>
          <p:cNvSpPr/>
          <p:nvPr/>
        </p:nvSpPr>
        <p:spPr>
          <a:xfrm>
            <a:off x="11315700" y="295276"/>
            <a:ext cx="497688" cy="576580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Botón de acción: Documento 9">
            <a:hlinkClick r:id="rId3" highlightClick="1"/>
            <a:extLst>
              <a:ext uri="{FF2B5EF4-FFF2-40B4-BE49-F238E27FC236}">
                <a16:creationId xmlns:a16="http://schemas.microsoft.com/office/drawing/2014/main" id="{0937270E-9470-204C-EE38-089FE4A2815C}"/>
              </a:ext>
            </a:extLst>
          </p:cNvPr>
          <p:cNvSpPr/>
          <p:nvPr/>
        </p:nvSpPr>
        <p:spPr>
          <a:xfrm>
            <a:off x="10636749" y="295276"/>
            <a:ext cx="497688" cy="576580"/>
          </a:xfrm>
          <a:prstGeom prst="actionButtonDocumen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8543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328365-8720-2629-D78B-F7466FD8B64D}"/>
              </a:ext>
            </a:extLst>
          </p:cNvPr>
          <p:cNvSpPr txBox="1"/>
          <p:nvPr/>
        </p:nvSpPr>
        <p:spPr>
          <a:xfrm>
            <a:off x="5260016" y="1900187"/>
            <a:ext cx="6560416" cy="415498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latin typeface="Gill Sans MT" panose="020B0502020104020203" pitchFamily="34" charset="0"/>
              </a:rPr>
              <a:t>Durante la fase de </a:t>
            </a:r>
            <a:r>
              <a:rPr lang="es-MX" sz="2400" b="1" dirty="0">
                <a:latin typeface="Gill Sans MT" panose="020B0502020104020203" pitchFamily="34" charset="0"/>
              </a:rPr>
              <a:t>Testeo</a:t>
            </a:r>
            <a:r>
              <a:rPr lang="es-MX" sz="2400" dirty="0">
                <a:latin typeface="Gill Sans MT" panose="020B0502020104020203" pitchFamily="34" charset="0"/>
              </a:rPr>
              <a:t>, probaremos nuestros prototipos con los usuarios implicados en la solución que estemos desarrollando. </a:t>
            </a:r>
          </a:p>
          <a:p>
            <a:pPr algn="ctr"/>
            <a:endParaRPr lang="es-MX" sz="2400" dirty="0">
              <a:latin typeface="Gill Sans MT" panose="020B0502020104020203" pitchFamily="34" charset="0"/>
            </a:endParaRPr>
          </a:p>
          <a:p>
            <a:pPr algn="ctr"/>
            <a:r>
              <a:rPr lang="es-MX" sz="2400" dirty="0">
                <a:latin typeface="Gill Sans MT" panose="020B0502020104020203" pitchFamily="34" charset="0"/>
              </a:rPr>
              <a:t>Esta fase es crucial, y nos ayudará a identificar mejoras significativas, fallos a resolver, posibles carencias. </a:t>
            </a:r>
          </a:p>
          <a:p>
            <a:pPr algn="ctr"/>
            <a:endParaRPr lang="es-MX" sz="2400" dirty="0">
              <a:latin typeface="Gill Sans MT" panose="020B0502020104020203" pitchFamily="34" charset="0"/>
            </a:endParaRPr>
          </a:p>
          <a:p>
            <a:pPr algn="ctr"/>
            <a:r>
              <a:rPr lang="es-MX" sz="2400" dirty="0">
                <a:latin typeface="Gill Sans MT" panose="020B0502020104020203" pitchFamily="34" charset="0"/>
              </a:rPr>
              <a:t>Durante esta fase evolucionaremos nuestra idea hasta convertirla en la solución que estábamos buscando.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62CA75-705A-0142-063C-D0960EC40F18}"/>
              </a:ext>
            </a:extLst>
          </p:cNvPr>
          <p:cNvSpPr txBox="1"/>
          <p:nvPr/>
        </p:nvSpPr>
        <p:spPr>
          <a:xfrm>
            <a:off x="9273310" y="6530168"/>
            <a:ext cx="29186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100" dirty="0">
                <a:latin typeface="Gill Sans MT" panose="020B0502020104020203" pitchFamily="34" charset="0"/>
              </a:rPr>
              <a:t>FUENTE: www.designthinking.es/inicio/index.ph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B42502-74BC-4CF7-9A47-E03EC1219533}"/>
              </a:ext>
            </a:extLst>
          </p:cNvPr>
          <p:cNvSpPr txBox="1"/>
          <p:nvPr/>
        </p:nvSpPr>
        <p:spPr>
          <a:xfrm>
            <a:off x="1457325" y="409527"/>
            <a:ext cx="7972425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s-MX"/>
            </a:defPPr>
            <a:lvl1pPr>
              <a:defRPr sz="6000" b="1">
                <a:solidFill>
                  <a:srgbClr val="0000FF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s-MX" dirty="0"/>
              <a:t>T E S T E A/EVALÚA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74777EF-E884-A4B6-A6A9-35A245661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73" t="-3463" b="1"/>
          <a:stretch/>
        </p:blipFill>
        <p:spPr>
          <a:xfrm>
            <a:off x="290175" y="2048469"/>
            <a:ext cx="4750283" cy="3508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Botón de acción: ir a inicio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96B8CFC-93C0-C273-70D2-FDEAADD85779}"/>
              </a:ext>
            </a:extLst>
          </p:cNvPr>
          <p:cNvSpPr/>
          <p:nvPr/>
        </p:nvSpPr>
        <p:spPr>
          <a:xfrm>
            <a:off x="11020426" y="266700"/>
            <a:ext cx="802488" cy="650658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Botón de acción: Documento 4">
            <a:hlinkClick r:id="rId3" highlightClick="1"/>
            <a:extLst>
              <a:ext uri="{FF2B5EF4-FFF2-40B4-BE49-F238E27FC236}">
                <a16:creationId xmlns:a16="http://schemas.microsoft.com/office/drawing/2014/main" id="{CC7019EA-B4FB-FF0B-AF2C-AB2EE77F909B}"/>
              </a:ext>
            </a:extLst>
          </p:cNvPr>
          <p:cNvSpPr/>
          <p:nvPr/>
        </p:nvSpPr>
        <p:spPr>
          <a:xfrm>
            <a:off x="10372725" y="266700"/>
            <a:ext cx="497688" cy="650658"/>
          </a:xfrm>
          <a:prstGeom prst="actionButtonDocumen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6622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2F79B4D1-E31A-C066-D5A0-B5132709EA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64" t="785" r="20362" b="505"/>
          <a:stretch/>
        </p:blipFill>
        <p:spPr>
          <a:xfrm>
            <a:off x="5243449" y="5521772"/>
            <a:ext cx="437044" cy="58107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D6D07D2-978A-2C9F-06EF-4F8AC840EC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64" t="785" r="20362" b="505"/>
          <a:stretch/>
        </p:blipFill>
        <p:spPr>
          <a:xfrm>
            <a:off x="1828829" y="1985575"/>
            <a:ext cx="437044" cy="58107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8ACB6A4-FA83-0B08-AD69-84A4E1CE23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64" t="785" r="20362" b="505"/>
          <a:stretch/>
        </p:blipFill>
        <p:spPr>
          <a:xfrm>
            <a:off x="2047351" y="3955117"/>
            <a:ext cx="437044" cy="58107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450FC80-F482-C238-8107-339A5DEC69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64" t="785" r="20362" b="505"/>
          <a:stretch/>
        </p:blipFill>
        <p:spPr>
          <a:xfrm>
            <a:off x="8453742" y="1906303"/>
            <a:ext cx="437044" cy="58107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AE971F9-9E46-AFA4-1077-63FA24C4C7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64" t="785" r="20362" b="505"/>
          <a:stretch/>
        </p:blipFill>
        <p:spPr>
          <a:xfrm>
            <a:off x="8235220" y="3955118"/>
            <a:ext cx="437044" cy="58107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0FBAC17-AEEE-315C-E480-90CF7AD8D970}"/>
              </a:ext>
            </a:extLst>
          </p:cNvPr>
          <p:cNvSpPr txBox="1"/>
          <p:nvPr/>
        </p:nvSpPr>
        <p:spPr>
          <a:xfrm>
            <a:off x="0" y="873565"/>
            <a:ext cx="12192000" cy="923330"/>
          </a:xfrm>
          <a:prstGeom prst="rect">
            <a:avLst/>
          </a:prstGeom>
          <a:solidFill>
            <a:srgbClr val="0000FF">
              <a:alpha val="6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bg1"/>
                </a:solidFill>
                <a:latin typeface="Gill Sans MT" panose="020B0502020104020203" pitchFamily="34" charset="0"/>
              </a:rPr>
              <a:t>P a s o s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E0CCDA-210F-A8FF-0D02-EC78074FF909}"/>
              </a:ext>
            </a:extLst>
          </p:cNvPr>
          <p:cNvSpPr txBox="1"/>
          <p:nvPr/>
        </p:nvSpPr>
        <p:spPr>
          <a:xfrm>
            <a:off x="1052454" y="2172901"/>
            <a:ext cx="41123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0000FF"/>
                </a:solidFill>
                <a:latin typeface="Gill Sans MT" panose="020B0502020104020203" pitchFamily="34" charset="0"/>
              </a:rPr>
              <a:t>Cuestionarse</a:t>
            </a:r>
          </a:p>
          <a:p>
            <a:pPr algn="ctr"/>
            <a:r>
              <a:rPr lang="es-MX" b="1" dirty="0">
                <a:latin typeface="Gill Sans MT" panose="020B0502020104020203" pitchFamily="34" charset="0"/>
              </a:rPr>
              <a:t>¿Qué no está funcionando?</a:t>
            </a:r>
          </a:p>
          <a:p>
            <a:pPr algn="ctr"/>
            <a:r>
              <a:rPr lang="es-MX" b="1" dirty="0">
                <a:latin typeface="Gill Sans MT" panose="020B0502020104020203" pitchFamily="34" charset="0"/>
              </a:rPr>
              <a:t>¿Por qué no funciona?</a:t>
            </a:r>
          </a:p>
          <a:p>
            <a:pPr algn="ctr"/>
            <a:r>
              <a:rPr lang="es-MX" b="1" dirty="0">
                <a:latin typeface="Gill Sans MT" panose="020B0502020104020203" pitchFamily="34" charset="0"/>
              </a:rPr>
              <a:t>¿Funciona, pero podría funcionar mejor?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327C6CE-A76E-50AC-434D-22F3B97508F9}"/>
              </a:ext>
            </a:extLst>
          </p:cNvPr>
          <p:cNvSpPr txBox="1"/>
          <p:nvPr/>
        </p:nvSpPr>
        <p:spPr>
          <a:xfrm>
            <a:off x="6886153" y="2208386"/>
            <a:ext cx="496661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defRPr b="1">
                <a:latin typeface="Gill Sans MT" panose="020B0502020104020203" pitchFamily="34" charset="0"/>
              </a:defRPr>
            </a:lvl1pPr>
          </a:lstStyle>
          <a:p>
            <a:r>
              <a:rPr lang="es-MX" sz="2400" dirty="0">
                <a:solidFill>
                  <a:srgbClr val="0000FF"/>
                </a:solidFill>
              </a:rPr>
              <a:t>Gestar</a:t>
            </a:r>
          </a:p>
          <a:p>
            <a:r>
              <a:rPr lang="es-MX" dirty="0"/>
              <a:t>¿Cuáles de los métodos de la creatividad me</a:t>
            </a:r>
          </a:p>
          <a:p>
            <a:r>
              <a:rPr lang="es-MX" dirty="0"/>
              <a:t>pueden servir para la búsqueda de</a:t>
            </a:r>
          </a:p>
          <a:p>
            <a:r>
              <a:rPr lang="es-MX" dirty="0"/>
              <a:t>soluciones al problema?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820E833-6AA5-049F-CBD9-B422F3AEA49F}"/>
              </a:ext>
            </a:extLst>
          </p:cNvPr>
          <p:cNvSpPr txBox="1"/>
          <p:nvPr/>
        </p:nvSpPr>
        <p:spPr>
          <a:xfrm>
            <a:off x="774855" y="4139822"/>
            <a:ext cx="490563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0000FF"/>
                </a:solidFill>
                <a:latin typeface="Gill Sans MT" panose="020B0502020104020203" pitchFamily="34" charset="0"/>
              </a:rPr>
              <a:t>Diferenciar</a:t>
            </a:r>
          </a:p>
          <a:p>
            <a:pPr algn="ctr"/>
            <a:r>
              <a:rPr lang="es-MX" b="1" dirty="0">
                <a:latin typeface="Gill Sans MT" panose="020B0502020104020203" pitchFamily="34" charset="0"/>
              </a:rPr>
              <a:t>¿Qué soluciones de las encontradas en el</a:t>
            </a:r>
          </a:p>
          <a:p>
            <a:pPr algn="ctr"/>
            <a:r>
              <a:rPr lang="es-MX" b="1" dirty="0">
                <a:latin typeface="Gill Sans MT" panose="020B0502020104020203" pitchFamily="34" charset="0"/>
              </a:rPr>
              <a:t>anterior punto, exigirían mayor esfuerzo,</a:t>
            </a:r>
          </a:p>
          <a:p>
            <a:pPr algn="ctr"/>
            <a:r>
              <a:rPr lang="es-MX" b="1" dirty="0">
                <a:latin typeface="Gill Sans MT" panose="020B0502020104020203" pitchFamily="34" charset="0"/>
              </a:rPr>
              <a:t>pero generarían mayor eficacia?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5E744F8-F2A3-386F-0AE8-534188DDB831}"/>
              </a:ext>
            </a:extLst>
          </p:cNvPr>
          <p:cNvSpPr txBox="1"/>
          <p:nvPr/>
        </p:nvSpPr>
        <p:spPr>
          <a:xfrm>
            <a:off x="6886153" y="4066477"/>
            <a:ext cx="480303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0000FF"/>
                </a:solidFill>
                <a:latin typeface="Gill Sans MT" panose="020B0502020104020203" pitchFamily="34" charset="0"/>
              </a:rPr>
              <a:t>Evaluar</a:t>
            </a:r>
            <a:r>
              <a:rPr lang="es-MX" dirty="0">
                <a:latin typeface="Gill Sans MT" panose="020B0502020104020203" pitchFamily="34" charset="0"/>
              </a:rPr>
              <a:t> </a:t>
            </a:r>
          </a:p>
          <a:p>
            <a:pPr algn="ctr"/>
            <a:r>
              <a:rPr lang="es-MX" b="1" dirty="0">
                <a:latin typeface="Gill Sans MT" panose="020B0502020104020203" pitchFamily="34" charset="0"/>
              </a:rPr>
              <a:t>¿Cuál de las posibles soluciones está dentro</a:t>
            </a:r>
          </a:p>
          <a:p>
            <a:pPr algn="ctr"/>
            <a:r>
              <a:rPr lang="es-MX" b="1" dirty="0">
                <a:latin typeface="Gill Sans MT" panose="020B0502020104020203" pitchFamily="34" charset="0"/>
              </a:rPr>
              <a:t>de las posibilidades de desarrollo? ¿su relación costo beneficio es positivo?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6917E10-2FA5-D618-DF35-274B8351132C}"/>
              </a:ext>
            </a:extLst>
          </p:cNvPr>
          <p:cNvSpPr txBox="1"/>
          <p:nvPr/>
        </p:nvSpPr>
        <p:spPr>
          <a:xfrm>
            <a:off x="3985148" y="5685542"/>
            <a:ext cx="49056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0000FF"/>
                </a:solidFill>
                <a:latin typeface="Gill Sans MT" panose="020B0502020104020203" pitchFamily="34" charset="0"/>
              </a:rPr>
              <a:t>Ejecutar</a:t>
            </a:r>
          </a:p>
          <a:p>
            <a:pPr algn="ctr"/>
            <a:r>
              <a:rPr lang="es-MX" b="1" dirty="0">
                <a:latin typeface="Gill Sans MT" panose="020B0502020104020203" pitchFamily="34" charset="0"/>
              </a:rPr>
              <a:t>¿Dónde, cuándo, cómo y con quién pongo en</a:t>
            </a:r>
          </a:p>
          <a:p>
            <a:pPr algn="ctr"/>
            <a:r>
              <a:rPr lang="es-MX" b="1" dirty="0">
                <a:latin typeface="Gill Sans MT" panose="020B0502020104020203" pitchFamily="34" charset="0"/>
              </a:rPr>
              <a:t>marcha la idea?</a:t>
            </a:r>
          </a:p>
        </p:txBody>
      </p:sp>
      <p:pic>
        <p:nvPicPr>
          <p:cNvPr id="5122" name="Picture 2" descr="Proceso ¿Qué pasos debes seguir? - nutricionmaes">
            <a:extLst>
              <a:ext uri="{FF2B5EF4-FFF2-40B4-BE49-F238E27FC236}">
                <a16:creationId xmlns:a16="http://schemas.microsoft.com/office/drawing/2014/main" id="{32F1D9EA-9282-E86B-4E7A-B8001C303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22004" y="2196841"/>
            <a:ext cx="1733882" cy="300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otón de acción: ir a inicio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1F42DF8-F103-BB31-3BCA-1978DD582CC7}"/>
              </a:ext>
            </a:extLst>
          </p:cNvPr>
          <p:cNvSpPr/>
          <p:nvPr/>
        </p:nvSpPr>
        <p:spPr>
          <a:xfrm>
            <a:off x="11124571" y="187577"/>
            <a:ext cx="728193" cy="576580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444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421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 Arturo Soto Ojeda</dc:creator>
  <cp:lastModifiedBy>Soto Ojeda Gabriel Arturo</cp:lastModifiedBy>
  <cp:revision>3</cp:revision>
  <dcterms:created xsi:type="dcterms:W3CDTF">2023-12-04T00:53:10Z</dcterms:created>
  <dcterms:modified xsi:type="dcterms:W3CDTF">2024-03-01T20:02:39Z</dcterms:modified>
</cp:coreProperties>
</file>