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83" r:id="rId4"/>
    <p:sldId id="274" r:id="rId5"/>
    <p:sldId id="257" r:id="rId6"/>
    <p:sldId id="258" r:id="rId7"/>
    <p:sldId id="264" r:id="rId8"/>
    <p:sldId id="265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68" r:id="rId26"/>
    <p:sldId id="280" r:id="rId27"/>
    <p:sldId id="269" r:id="rId28"/>
    <p:sldId id="281" r:id="rId29"/>
    <p:sldId id="273" r:id="rId30"/>
    <p:sldId id="272" r:id="rId31"/>
    <p:sldId id="276" r:id="rId32"/>
    <p:sldId id="275" r:id="rId33"/>
    <p:sldId id="278" r:id="rId34"/>
    <p:sldId id="287" r:id="rId35"/>
    <p:sldId id="279" r:id="rId36"/>
    <p:sldId id="30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369C3-3FAF-4682-9F28-1D1F30BB32A3}" v="9" dt="2023-08-10T13:34:31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efinicion.de/enfermeda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1395" y="1355684"/>
            <a:ext cx="6801209" cy="181609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50" dirty="0"/>
              <a:t>UNIVERSIDAD VERACRUZANA</a:t>
            </a:r>
            <a:br>
              <a:rPr lang="es-MX" sz="4050" dirty="0"/>
            </a:br>
            <a:r>
              <a:rPr lang="es-MX" sz="4050" dirty="0"/>
              <a:t>FACULTAD DE ODONTOLOGÍA</a:t>
            </a:r>
            <a:br>
              <a:rPr lang="es-MX" sz="4050" dirty="0"/>
            </a:br>
            <a:r>
              <a:rPr lang="es-MX" sz="4050" dirty="0"/>
              <a:t>CAMPUS MINATITLÁN</a:t>
            </a:r>
            <a:br>
              <a:rPr lang="es-MX" sz="4050" dirty="0"/>
            </a:br>
            <a:br>
              <a:rPr lang="es-MX" sz="4050" dirty="0"/>
            </a:br>
            <a:r>
              <a:rPr lang="es-MX" sz="4050" dirty="0"/>
              <a:t>E.E. ODONTOLOGÍA PREVENTIVA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5737" y="3714837"/>
            <a:ext cx="6035373" cy="1375777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400" dirty="0"/>
              <a:t>Detartraje, RASPADO y Alisado Radicular</a:t>
            </a:r>
          </a:p>
          <a:p>
            <a:pPr algn="ctr"/>
            <a:endParaRPr lang="es-MX" sz="2400" dirty="0"/>
          </a:p>
          <a:p>
            <a:pPr algn="ctr"/>
            <a:r>
              <a:rPr lang="es-MX" sz="2400" dirty="0"/>
              <a:t>DRA. NORMA IDALIA OROZCO </a:t>
            </a:r>
            <a:r>
              <a:rPr lang="es-MX" sz="2400" dirty="0" err="1"/>
              <a:t>OROZCO</a:t>
            </a:r>
            <a:endParaRPr lang="es-MX" sz="2400" dirty="0"/>
          </a:p>
        </p:txBody>
      </p:sp>
      <p:pic>
        <p:nvPicPr>
          <p:cNvPr id="1026" name="Picture 2" descr="Licencia de Creative Commons">
            <a:extLst>
              <a:ext uri="{FF2B5EF4-FFF2-40B4-BE49-F238E27FC236}">
                <a16:creationId xmlns:a16="http://schemas.microsoft.com/office/drawing/2014/main" id="{580D08A5-4104-25C4-43C9-53481026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" y="5933920"/>
            <a:ext cx="2296513" cy="80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1C28C4-6824-1DE9-9DE0-B7432268BE9D}"/>
              </a:ext>
            </a:extLst>
          </p:cNvPr>
          <p:cNvSpPr txBox="1"/>
          <p:nvPr/>
        </p:nvSpPr>
        <p:spPr>
          <a:xfrm>
            <a:off x="2582490" y="5773481"/>
            <a:ext cx="6261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&lt;a </a:t>
            </a:r>
            <a:r>
              <a:rPr lang="es-MX" sz="1200" dirty="0" err="1"/>
              <a:t>rel</a:t>
            </a:r>
            <a:r>
              <a:rPr lang="es-MX" sz="1200" dirty="0"/>
              <a:t>="</a:t>
            </a:r>
            <a:r>
              <a:rPr lang="es-MX" sz="1200" dirty="0" err="1"/>
              <a:t>license</a:t>
            </a:r>
            <a:r>
              <a:rPr lang="es-MX" sz="1200" dirty="0"/>
              <a:t>" </a:t>
            </a:r>
            <a:r>
              <a:rPr lang="es-MX" sz="1200" dirty="0" err="1"/>
              <a:t>href</a:t>
            </a:r>
            <a:r>
              <a:rPr lang="es-MX" sz="1200" dirty="0"/>
              <a:t>="http://creativecommons.org/</a:t>
            </a:r>
            <a:r>
              <a:rPr lang="es-MX" sz="1200" dirty="0" err="1"/>
              <a:t>licenses</a:t>
            </a:r>
            <a:r>
              <a:rPr lang="es-MX" sz="1200" dirty="0"/>
              <a:t>/</a:t>
            </a:r>
            <a:r>
              <a:rPr lang="es-MX" sz="1200" dirty="0" err="1"/>
              <a:t>by</a:t>
            </a:r>
            <a:r>
              <a:rPr lang="es-MX" sz="1200" dirty="0"/>
              <a:t>/4.0/"&gt;&lt;</a:t>
            </a:r>
            <a:r>
              <a:rPr lang="es-MX" sz="1200" dirty="0" err="1"/>
              <a:t>img</a:t>
            </a:r>
            <a:r>
              <a:rPr lang="es-MX" sz="1200" dirty="0"/>
              <a:t> </a:t>
            </a:r>
            <a:r>
              <a:rPr lang="es-MX" sz="1200" dirty="0" err="1"/>
              <a:t>alt</a:t>
            </a:r>
            <a:r>
              <a:rPr lang="es-MX" sz="1200" dirty="0"/>
              <a:t>="Licencia de Creative </a:t>
            </a:r>
            <a:r>
              <a:rPr lang="es-MX" sz="1200" dirty="0" err="1"/>
              <a:t>Commons</a:t>
            </a:r>
            <a:r>
              <a:rPr lang="es-MX" sz="1200" dirty="0"/>
              <a:t>" </a:t>
            </a:r>
            <a:r>
              <a:rPr lang="es-MX" sz="1200" dirty="0" err="1"/>
              <a:t>style</a:t>
            </a:r>
            <a:r>
              <a:rPr lang="es-MX" sz="1200" dirty="0"/>
              <a:t>="border-width:0" </a:t>
            </a:r>
            <a:r>
              <a:rPr lang="es-MX" sz="1200" dirty="0" err="1"/>
              <a:t>src</a:t>
            </a:r>
            <a:r>
              <a:rPr lang="es-MX" sz="1200" dirty="0"/>
              <a:t>="https://i.creativecommons.org/l/</a:t>
            </a:r>
            <a:r>
              <a:rPr lang="es-MX" sz="1200" dirty="0" err="1"/>
              <a:t>by</a:t>
            </a:r>
            <a:r>
              <a:rPr lang="es-MX" sz="1200" dirty="0"/>
              <a:t>/4.0/88x31.png" /&gt;&lt;/a&gt;&lt;</a:t>
            </a:r>
            <a:r>
              <a:rPr lang="es-MX" sz="1200" dirty="0" err="1"/>
              <a:t>br</a:t>
            </a:r>
            <a:r>
              <a:rPr lang="es-MX" sz="1200" dirty="0"/>
              <a:t> /&gt;Este obra está bajo una &lt;a </a:t>
            </a:r>
            <a:r>
              <a:rPr lang="es-MX" sz="1200" dirty="0" err="1"/>
              <a:t>rel</a:t>
            </a:r>
            <a:r>
              <a:rPr lang="es-MX" sz="1200" dirty="0"/>
              <a:t>="</a:t>
            </a:r>
            <a:r>
              <a:rPr lang="es-MX" sz="1200" dirty="0" err="1"/>
              <a:t>license</a:t>
            </a:r>
            <a:r>
              <a:rPr lang="es-MX" sz="1200" dirty="0"/>
              <a:t>" </a:t>
            </a:r>
            <a:r>
              <a:rPr lang="es-MX" sz="1200" dirty="0" err="1"/>
              <a:t>href</a:t>
            </a:r>
            <a:r>
              <a:rPr lang="es-MX" sz="1200" dirty="0"/>
              <a:t>="http://creativecommons.org/</a:t>
            </a:r>
            <a:r>
              <a:rPr lang="es-MX" sz="1200" dirty="0" err="1"/>
              <a:t>licenses</a:t>
            </a:r>
            <a:r>
              <a:rPr lang="es-MX" sz="1200" dirty="0"/>
              <a:t>/</a:t>
            </a:r>
            <a:r>
              <a:rPr lang="es-MX" sz="1200" dirty="0" err="1"/>
              <a:t>by</a:t>
            </a:r>
            <a:r>
              <a:rPr lang="es-MX" sz="1200" dirty="0"/>
              <a:t>/4.0/"&gt;licencia de Creative </a:t>
            </a:r>
            <a:r>
              <a:rPr lang="es-MX" sz="1200" dirty="0" err="1"/>
              <a:t>Commons</a:t>
            </a:r>
            <a:r>
              <a:rPr lang="es-MX" sz="1200" dirty="0"/>
              <a:t> Reconocimiento 4.0 Internacional&lt;/a&gt;.</a:t>
            </a:r>
          </a:p>
        </p:txBody>
      </p:sp>
    </p:spTree>
    <p:extLst>
      <p:ext uri="{BB962C8B-B14F-4D97-AF65-F5344CB8AC3E}">
        <p14:creationId xmlns:p14="http://schemas.microsoft.com/office/powerpoint/2010/main" val="244319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568176"/>
            <a:ext cx="5799455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Evita </a:t>
            </a:r>
            <a:r>
              <a:rPr sz="2400" spc="-10" dirty="0">
                <a:latin typeface="Arial"/>
                <a:cs typeface="Arial"/>
              </a:rPr>
              <a:t>el </a:t>
            </a:r>
            <a:r>
              <a:rPr sz="2400" spc="-5" dirty="0">
                <a:latin typeface="Arial"/>
                <a:cs typeface="Arial"/>
              </a:rPr>
              <a:t>mal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aliento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Desinflama las </a:t>
            </a:r>
            <a:r>
              <a:rPr sz="2400" dirty="0">
                <a:latin typeface="Arial"/>
                <a:cs typeface="Arial"/>
              </a:rPr>
              <a:t>encías y </a:t>
            </a:r>
            <a:r>
              <a:rPr sz="2400" spc="-5" dirty="0">
                <a:latin typeface="Arial"/>
                <a:cs typeface="Arial"/>
              </a:rPr>
              <a:t>dejan de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sangrar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3935348"/>
            <a:ext cx="713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Refuerza el esmalte por la aplicación tópica de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591" y="2132838"/>
            <a:ext cx="2376297" cy="15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4696" y="4709622"/>
            <a:ext cx="2466975" cy="184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86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13213" y="426977"/>
            <a:ext cx="692092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s-MX" sz="4000" spc="-95" dirty="0"/>
              <a:t>Instrumentos </a:t>
            </a:r>
            <a:r>
              <a:rPr lang="es-MX" sz="4000" spc="-5" dirty="0"/>
              <a:t>y</a:t>
            </a:r>
            <a:r>
              <a:rPr lang="es-MX" sz="4000" spc="-350" dirty="0"/>
              <a:t> </a:t>
            </a:r>
            <a:r>
              <a:rPr lang="es-MX" sz="4000" spc="-95" dirty="0"/>
              <a:t>materiales</a:t>
            </a:r>
            <a:endParaRPr lang="es-MX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97303" y="1819038"/>
            <a:ext cx="5307330" cy="4614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indent="-206375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79166"/>
              <a:buFont typeface="Wingdings"/>
              <a:buChar char=""/>
              <a:tabLst>
                <a:tab pos="219710" algn="l"/>
              </a:tabLst>
            </a:pPr>
            <a:r>
              <a:rPr sz="2400" b="1" spc="-5" dirty="0">
                <a:latin typeface="Arial"/>
                <a:cs typeface="Arial"/>
              </a:rPr>
              <a:t>Elementos de protección personal: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Bata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Gorro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Mascarilla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Guantes</a:t>
            </a:r>
          </a:p>
          <a:p>
            <a:pPr>
              <a:lnSpc>
                <a:spcPct val="100000"/>
              </a:lnSpc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Protector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ocular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7201" y="2361743"/>
            <a:ext cx="5435854" cy="2508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89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35940" y="389553"/>
            <a:ext cx="674062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s-MX" sz="4000" spc="-95" dirty="0"/>
              <a:t>Instrumentos Y materiales</a:t>
            </a:r>
            <a:endParaRPr lang="es-MX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64197" y="1616015"/>
            <a:ext cx="5480050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indent="-206375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79166"/>
              <a:buFont typeface="Wingdings"/>
              <a:buChar char=""/>
              <a:tabLst>
                <a:tab pos="219710" algn="l"/>
              </a:tabLst>
            </a:pPr>
            <a:r>
              <a:rPr sz="2400" b="1" spc="-5" dirty="0">
                <a:latin typeface="Arial"/>
                <a:cs typeface="Arial"/>
              </a:rPr>
              <a:t>Elementos básicos para el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paciente: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Babero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Eyector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Algodones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Servilletas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5416"/>
              <a:buChar char="•"/>
              <a:tabLst>
                <a:tab pos="195580" algn="l"/>
              </a:tabLst>
            </a:pPr>
            <a:r>
              <a:rPr sz="2400" spc="-40" dirty="0">
                <a:latin typeface="Arial"/>
                <a:cs typeface="Arial"/>
              </a:rPr>
              <a:t>Vasos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5036" y="4256771"/>
            <a:ext cx="2160269" cy="21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5883" y="2147225"/>
            <a:ext cx="2244725" cy="1737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5961" y="2036735"/>
            <a:ext cx="2466974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4262" y="4342412"/>
            <a:ext cx="1828673" cy="1828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03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53833" y="382565"/>
            <a:ext cx="65166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s-MX" sz="4000" spc="-95" dirty="0"/>
              <a:t>Instrumental </a:t>
            </a:r>
            <a:r>
              <a:rPr lang="es-MX" sz="4000" spc="-5" dirty="0"/>
              <a:t>y</a:t>
            </a:r>
            <a:r>
              <a:rPr lang="es-MX" sz="4000" spc="-345" dirty="0"/>
              <a:t> </a:t>
            </a:r>
            <a:r>
              <a:rPr lang="es-MX" sz="4000" spc="-95" dirty="0"/>
              <a:t>materiales</a:t>
            </a:r>
            <a:endParaRPr lang="es-MX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4"/>
            <a:ext cx="320865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indent="-206375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79166"/>
              <a:buFont typeface="Wingdings"/>
              <a:buChar char=""/>
              <a:tabLst>
                <a:tab pos="219710" algn="l"/>
              </a:tabLst>
            </a:pPr>
            <a:r>
              <a:rPr sz="2400" b="1" spc="-5" dirty="0">
                <a:latin typeface="Arial"/>
                <a:cs typeface="Arial"/>
              </a:rPr>
              <a:t>Instrumental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básico: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Espejo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Explorador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Cucharilla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Pinza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algodonera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8992" y="4141012"/>
            <a:ext cx="3291840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52266" y="2413395"/>
            <a:ext cx="2016252" cy="2131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6727" y="1556766"/>
            <a:ext cx="2976372" cy="2232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600" y="5537961"/>
            <a:ext cx="4561332" cy="781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9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35939" y="502767"/>
            <a:ext cx="603228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s-MX" sz="4000" spc="-95" dirty="0"/>
              <a:t>Instrumentos </a:t>
            </a:r>
            <a:r>
              <a:rPr lang="es-MX" sz="4000" spc="-5" dirty="0"/>
              <a:t>y</a:t>
            </a:r>
            <a:r>
              <a:rPr lang="es-MX" sz="4000" spc="-350" dirty="0"/>
              <a:t> </a:t>
            </a:r>
            <a:r>
              <a:rPr lang="es-MX" sz="4000" spc="-95" dirty="0"/>
              <a:t>materiales</a:t>
            </a:r>
            <a:endParaRPr lang="es-MX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39" y="1625854"/>
            <a:ext cx="576315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Micromotor o Pieza de baja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velocidad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528186"/>
            <a:ext cx="8044892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Contrángulo metálico o contrángulo desechable (trae  incorporada la copa de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goma)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573" y="1988820"/>
            <a:ext cx="1647584" cy="151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4540299"/>
            <a:ext cx="2335011" cy="214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5781" y="4516042"/>
            <a:ext cx="1569127" cy="2167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07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35940" y="697433"/>
            <a:ext cx="640577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s-MX" sz="4000" spc="-95" dirty="0"/>
              <a:t>Instrumentos </a:t>
            </a:r>
            <a:r>
              <a:rPr lang="es-MX" sz="4000" spc="-5" dirty="0"/>
              <a:t>y</a:t>
            </a:r>
            <a:r>
              <a:rPr lang="es-MX" sz="4000" spc="-350" dirty="0"/>
              <a:t> </a:t>
            </a:r>
            <a:r>
              <a:rPr lang="es-MX" sz="4000" spc="-95" dirty="0"/>
              <a:t>materiales</a:t>
            </a:r>
            <a:endParaRPr lang="es-MX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89277"/>
            <a:ext cx="2359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Copas de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558" y="3831047"/>
            <a:ext cx="1289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os</a:t>
            </a:r>
          </a:p>
        </p:txBody>
      </p:sp>
      <p:sp>
        <p:nvSpPr>
          <p:cNvPr id="5" name="object 5"/>
          <p:cNvSpPr/>
          <p:nvPr/>
        </p:nvSpPr>
        <p:spPr>
          <a:xfrm>
            <a:off x="827582" y="2060829"/>
            <a:ext cx="1813687" cy="161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558" y="4517312"/>
            <a:ext cx="2576830" cy="1967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09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35940" y="563651"/>
            <a:ext cx="621259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s-MX" sz="4000" spc="-95" dirty="0"/>
              <a:t>Instrumentos </a:t>
            </a:r>
            <a:r>
              <a:rPr lang="es-MX" sz="4000" spc="-5" dirty="0"/>
              <a:t>y</a:t>
            </a:r>
            <a:r>
              <a:rPr lang="es-MX" sz="4000" spc="-350" dirty="0"/>
              <a:t> </a:t>
            </a:r>
            <a:r>
              <a:rPr lang="es-MX" sz="4000" spc="-95" dirty="0"/>
              <a:t>materiales</a:t>
            </a:r>
            <a:endParaRPr lang="es-MX" sz="4000" dirty="0"/>
          </a:p>
        </p:txBody>
      </p:sp>
      <p:sp>
        <p:nvSpPr>
          <p:cNvPr id="3" name="object 3"/>
          <p:cNvSpPr/>
          <p:nvPr/>
        </p:nvSpPr>
        <p:spPr>
          <a:xfrm>
            <a:off x="535940" y="3478729"/>
            <a:ext cx="4023181" cy="2406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3130" y="4682187"/>
            <a:ext cx="18288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25854"/>
            <a:ext cx="7746365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Agentes reveladores: Son utilizados para </a:t>
            </a:r>
            <a:r>
              <a:rPr sz="2400" dirty="0">
                <a:latin typeface="Arial"/>
                <a:cs typeface="Arial"/>
              </a:rPr>
              <a:t>detectar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</a:t>
            </a:r>
            <a:endParaRPr sz="2400" dirty="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placa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fácilmente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Presentación: Pastillas o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gotas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5628005" marR="5080">
              <a:lnSpc>
                <a:spcPct val="100000"/>
              </a:lnSpc>
              <a:spcBef>
                <a:spcPts val="1839"/>
              </a:spcBef>
            </a:pPr>
            <a:r>
              <a:rPr sz="1800" spc="-5" dirty="0">
                <a:latin typeface="Arial"/>
                <a:cs typeface="Arial"/>
              </a:rPr>
              <a:t>Azul: Placa antigua  Rosa: Placa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reciente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96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26092" y="635823"/>
            <a:ext cx="621259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s-MX" sz="4000" spc="-95" dirty="0"/>
              <a:t>Instrumentos </a:t>
            </a:r>
            <a:r>
              <a:rPr lang="es-MX" sz="4000" spc="-5" dirty="0"/>
              <a:t>y</a:t>
            </a:r>
            <a:r>
              <a:rPr lang="es-MX" sz="4000" spc="-350" dirty="0"/>
              <a:t> </a:t>
            </a:r>
            <a:r>
              <a:rPr lang="es-MX" sz="4000" spc="-95" dirty="0"/>
              <a:t>materiales</a:t>
            </a:r>
            <a:endParaRPr lang="es-MX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74370" y="1420749"/>
            <a:ext cx="7919084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Abrasivo: Limpiar y pulir con abrasión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mínima.</a:t>
            </a:r>
            <a:endParaRPr sz="2400" dirty="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(Pasta profiláctica, piedra pómez o bicarbonato de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sodio)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95580" marR="42989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- Contienen: abrasivos, </a:t>
            </a:r>
            <a:r>
              <a:rPr sz="2400" dirty="0">
                <a:latin typeface="Arial"/>
                <a:cs typeface="Arial"/>
              </a:rPr>
              <a:t>humectantes, </a:t>
            </a:r>
            <a:r>
              <a:rPr sz="2400" spc="-5" dirty="0">
                <a:latin typeface="Arial"/>
                <a:cs typeface="Arial"/>
              </a:rPr>
              <a:t>aromatizantes </a:t>
            </a:r>
            <a:r>
              <a:rPr sz="2400" dirty="0">
                <a:latin typeface="Arial"/>
                <a:cs typeface="Arial"/>
              </a:rPr>
              <a:t>y  </a:t>
            </a:r>
            <a:r>
              <a:rPr sz="2400" spc="-5" dirty="0">
                <a:latin typeface="Arial"/>
                <a:cs typeface="Arial"/>
              </a:rPr>
              <a:t>edulcorantes(sustitutos del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azúcar)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 marR="2159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Pasta profiláctica: </a:t>
            </a:r>
            <a:r>
              <a:rPr sz="2400" spc="-5" dirty="0">
                <a:latin typeface="Arial"/>
                <a:cs typeface="Arial"/>
              </a:rPr>
              <a:t>Si la pasta es </a:t>
            </a:r>
            <a:r>
              <a:rPr sz="2400" dirty="0">
                <a:latin typeface="Arial"/>
                <a:cs typeface="Arial"/>
              </a:rPr>
              <a:t>muy </a:t>
            </a:r>
            <a:r>
              <a:rPr sz="2400" spc="-5" dirty="0">
                <a:latin typeface="Arial"/>
                <a:cs typeface="Arial"/>
              </a:rPr>
              <a:t>gruesa se le puede  agregar Flúor para que este </a:t>
            </a:r>
            <a:r>
              <a:rPr sz="2400" dirty="0">
                <a:latin typeface="Arial"/>
                <a:cs typeface="Arial"/>
              </a:rPr>
              <a:t>mas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cremosa.</a:t>
            </a:r>
          </a:p>
        </p:txBody>
      </p:sp>
      <p:sp>
        <p:nvSpPr>
          <p:cNvPr id="4" name="object 4"/>
          <p:cNvSpPr/>
          <p:nvPr/>
        </p:nvSpPr>
        <p:spPr>
          <a:xfrm>
            <a:off x="243585" y="4514598"/>
            <a:ext cx="3096387" cy="2343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9972" y="4509134"/>
            <a:ext cx="2960243" cy="234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0215" y="4495950"/>
            <a:ext cx="2736341" cy="2362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76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35940" y="697433"/>
            <a:ext cx="648304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s-MX" sz="4000" spc="-95" dirty="0"/>
              <a:t>Instrumentos </a:t>
            </a:r>
            <a:r>
              <a:rPr lang="es-MX" sz="4000" spc="-5" dirty="0"/>
              <a:t>y</a:t>
            </a:r>
            <a:r>
              <a:rPr lang="es-MX" sz="4000" spc="-350" dirty="0"/>
              <a:t> </a:t>
            </a:r>
            <a:r>
              <a:rPr lang="es-MX" sz="4000" spc="-95" dirty="0"/>
              <a:t>materiales</a:t>
            </a:r>
            <a:endParaRPr lang="es-MX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4"/>
            <a:ext cx="79019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Hilo dental: para retirar </a:t>
            </a:r>
            <a:r>
              <a:rPr sz="2400" spc="-10" dirty="0">
                <a:latin typeface="Arial"/>
                <a:cs typeface="Arial"/>
              </a:rPr>
              <a:t>el </a:t>
            </a:r>
            <a:r>
              <a:rPr sz="2400" spc="-5" dirty="0">
                <a:latin typeface="Arial"/>
                <a:cs typeface="Arial"/>
              </a:rPr>
              <a:t>exceso de pasta profiláctica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las </a:t>
            </a:r>
            <a:r>
              <a:rPr sz="2400" dirty="0">
                <a:latin typeface="Arial"/>
                <a:cs typeface="Arial"/>
              </a:rPr>
              <a:t>áreas</a:t>
            </a:r>
            <a:r>
              <a:rPr sz="2400" spc="-5" dirty="0">
                <a:latin typeface="Arial"/>
                <a:cs typeface="Arial"/>
              </a:rPr>
              <a:t> interproximales.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67353"/>
            <a:ext cx="5441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Flúor: se coloca al final de la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profilaxis.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573" y="2420873"/>
            <a:ext cx="2376297" cy="144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1600" y="4581131"/>
            <a:ext cx="2743200" cy="166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1205" y="4423968"/>
            <a:ext cx="19812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66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46303" y="398525"/>
            <a:ext cx="7648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es-MX" sz="3600" spc="-80"/>
              <a:t>Pasos</a:t>
            </a:r>
            <a:r>
              <a:rPr lang="es-MX" sz="3600" spc="-240"/>
              <a:t> </a:t>
            </a:r>
            <a:r>
              <a:rPr lang="es-MX" sz="3600" spc="-75"/>
              <a:t>para</a:t>
            </a:r>
            <a:r>
              <a:rPr lang="es-MX" sz="3600" spc="-235"/>
              <a:t> </a:t>
            </a:r>
            <a:r>
              <a:rPr lang="es-MX" sz="3600" spc="-85"/>
              <a:t>realizar</a:t>
            </a:r>
            <a:r>
              <a:rPr lang="es-MX" sz="3600" spc="-250"/>
              <a:t> </a:t>
            </a:r>
            <a:r>
              <a:rPr lang="es-MX" sz="3600" spc="-65"/>
              <a:t>una</a:t>
            </a:r>
            <a:r>
              <a:rPr lang="es-MX" sz="3600" spc="-225"/>
              <a:t> </a:t>
            </a:r>
            <a:r>
              <a:rPr lang="es-MX" sz="3600" spc="-90"/>
              <a:t>profilaxis</a:t>
            </a:r>
            <a:r>
              <a:rPr lang="es-MX" sz="3600" spc="-250"/>
              <a:t> </a:t>
            </a:r>
            <a:r>
              <a:rPr lang="es-MX" sz="3600" spc="-85"/>
              <a:t>dental  </a:t>
            </a:r>
            <a:r>
              <a:rPr lang="es-MX" sz="3600" spc="-90"/>
              <a:t>correcta.</a:t>
            </a:r>
            <a:endParaRPr lang="es-MX" sz="3600"/>
          </a:p>
        </p:txBody>
      </p:sp>
      <p:sp>
        <p:nvSpPr>
          <p:cNvPr id="3" name="object 3"/>
          <p:cNvSpPr txBox="1"/>
          <p:nvPr/>
        </p:nvSpPr>
        <p:spPr>
          <a:xfrm>
            <a:off x="695813" y="2368001"/>
            <a:ext cx="7924165" cy="3656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SzPct val="8409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Revisión de la historia clínica del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paciente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9A47B"/>
              </a:buClr>
              <a:buFont typeface="Arial"/>
              <a:buAutoNum type="arabicPeriod"/>
            </a:pP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A9A47B"/>
              </a:buClr>
              <a:buSzPct val="8409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Colocar los elementos para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protección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9A47B"/>
              </a:buClr>
              <a:buFont typeface="Arial"/>
              <a:buAutoNum type="arabicPeriod"/>
            </a:pPr>
            <a:endParaRPr sz="28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80"/>
              </a:lnSpc>
              <a:buClr>
                <a:srgbClr val="A9A47B"/>
              </a:buClr>
              <a:buSzPct val="8409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Evaluación del nivel de riesgo respecto a enfermedades  orales. (Motivar al paciente para una correcta higiene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bucal)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9A47B"/>
              </a:buClr>
              <a:buFont typeface="Arial"/>
              <a:buAutoNum type="arabicPeriod"/>
            </a:pP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SzPct val="8409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Explicación al paciente del objetivo del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procedimiento.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9A47B"/>
              </a:buClr>
              <a:buFont typeface="Arial"/>
              <a:buAutoNum type="arabicPeriod"/>
            </a:pP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199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8643" y="1151828"/>
            <a:ext cx="8268839" cy="407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 conocimiento del diseño de los instrumentos es importante ante el gran número de instrumentos disponibles en el mercado  a cualquier profesionista le resulta imposible conocer el nombre de todos los instrumentos. Por ello, </a:t>
            </a:r>
            <a:r>
              <a:rPr lang="es-MX" sz="2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quien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comprende los principios de diseño  puede determinar fácilmente  la posible utilidad de un nuevo instrumento. </a:t>
            </a: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66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46303" y="790143"/>
            <a:ext cx="7855584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69900" marR="5080" indent="-457200">
              <a:spcBef>
                <a:spcPts val="100"/>
              </a:spcBef>
              <a:tabLst>
                <a:tab pos="469265" algn="l"/>
              </a:tabLst>
            </a:pPr>
            <a:r>
              <a:rPr lang="es-MX" sz="2800" spc="-40" dirty="0"/>
              <a:t>FASE </a:t>
            </a:r>
            <a:r>
              <a:rPr lang="es-MX" sz="2800" dirty="0"/>
              <a:t>DE </a:t>
            </a:r>
            <a:r>
              <a:rPr lang="es-MX" sz="2800" spc="-5" dirty="0"/>
              <a:t>REVELADO:</a:t>
            </a:r>
          </a:p>
          <a:p>
            <a:pPr marL="469900" marR="5080" indent="-457200">
              <a:spcBef>
                <a:spcPts val="100"/>
              </a:spcBef>
              <a:tabLst>
                <a:tab pos="469265" algn="l"/>
              </a:tabLst>
            </a:pPr>
            <a:r>
              <a:rPr lang="es-MX" sz="2800" spc="-5" dirty="0"/>
              <a:t>      </a:t>
            </a:r>
            <a:r>
              <a:rPr lang="es-MX" sz="2800" cap="none" dirty="0"/>
              <a:t>En esta fase se </a:t>
            </a:r>
            <a:r>
              <a:rPr lang="es-MX" sz="2800" cap="none" spc="-5" dirty="0"/>
              <a:t>aplica </a:t>
            </a:r>
            <a:r>
              <a:rPr lang="es-MX" sz="2800" cap="none" dirty="0"/>
              <a:t>la  </a:t>
            </a:r>
            <a:r>
              <a:rPr lang="es-MX" sz="2800" cap="none" spc="-5" dirty="0"/>
              <a:t>solución reveladora en el paciente, una </a:t>
            </a:r>
            <a:r>
              <a:rPr lang="es-MX" sz="2800" cap="none" dirty="0"/>
              <a:t>vez </a:t>
            </a:r>
            <a:r>
              <a:rPr lang="es-MX" sz="2800" cap="none" spc="-5" dirty="0"/>
              <a:t>enjuagada  aparecerán las áreas de acumulación de placa como  zonas teñidas en las piezas</a:t>
            </a:r>
            <a:r>
              <a:rPr lang="es-MX" sz="2800" cap="none" spc="50" dirty="0"/>
              <a:t> </a:t>
            </a:r>
            <a:r>
              <a:rPr lang="es-MX" sz="2800" cap="none" spc="-5" dirty="0"/>
              <a:t>dentarias</a:t>
            </a:r>
            <a:r>
              <a:rPr lang="es-MX" sz="2800" spc="-5" dirty="0"/>
              <a:t>.</a:t>
            </a:r>
            <a:endParaRPr lang="es-MX" sz="2400" dirty="0"/>
          </a:p>
        </p:txBody>
      </p:sp>
      <p:sp>
        <p:nvSpPr>
          <p:cNvPr id="3" name="object 3"/>
          <p:cNvSpPr/>
          <p:nvPr/>
        </p:nvSpPr>
        <p:spPr>
          <a:xfrm>
            <a:off x="2143581" y="4069725"/>
            <a:ext cx="4661027" cy="2099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73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501141"/>
            <a:ext cx="8004175" cy="24403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69265" algn="l"/>
              </a:tabLst>
            </a:pPr>
            <a:r>
              <a:rPr sz="2400" spc="-40" dirty="0">
                <a:latin typeface="Arial"/>
                <a:cs typeface="Arial"/>
              </a:rPr>
              <a:t>FASE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RASPADO:</a:t>
            </a:r>
            <a:endParaRPr sz="2400" dirty="0">
              <a:latin typeface="Arial"/>
              <a:cs typeface="Arial"/>
            </a:endParaRPr>
          </a:p>
          <a:p>
            <a:pPr marL="195580" marR="157480" indent="-182880">
              <a:lnSpc>
                <a:spcPct val="100000"/>
              </a:lnSpc>
              <a:spcBef>
                <a:spcPts val="575"/>
              </a:spcBef>
              <a:buClr>
                <a:srgbClr val="A9A47B"/>
              </a:buClr>
              <a:buSzPct val="83333"/>
              <a:buChar char="•"/>
              <a:tabLst>
                <a:tab pos="277495" algn="l"/>
                <a:tab pos="278130" algn="l"/>
              </a:tabLst>
            </a:pPr>
            <a:r>
              <a:rPr sz="2400" dirty="0">
                <a:latin typeface="Arial"/>
                <a:cs typeface="Arial"/>
              </a:rPr>
              <a:t>Es </a:t>
            </a:r>
            <a:r>
              <a:rPr sz="2400" spc="-5" dirty="0">
                <a:latin typeface="Arial"/>
                <a:cs typeface="Arial"/>
              </a:rPr>
              <a:t>el proceso de raspado de las sustancias adheridas a  los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dientes.</a:t>
            </a:r>
            <a:endParaRPr sz="2400" dirty="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spcBef>
                <a:spcPts val="575"/>
              </a:spcBef>
              <a:buClr>
                <a:srgbClr val="A9A47B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Los instrumentos se introducen en los surcos gingivales </a:t>
            </a:r>
            <a:r>
              <a:rPr sz="2400" dirty="0">
                <a:latin typeface="Arial"/>
                <a:cs typeface="Arial"/>
              </a:rPr>
              <a:t>y  </a:t>
            </a:r>
            <a:r>
              <a:rPr sz="2400" spc="-5" dirty="0">
                <a:latin typeface="Arial"/>
                <a:cs typeface="Arial"/>
              </a:rPr>
              <a:t>en las regiones interproximales para eliminar los  desechos </a:t>
            </a:r>
            <a:r>
              <a:rPr sz="2400" dirty="0">
                <a:latin typeface="Arial"/>
                <a:cs typeface="Arial"/>
              </a:rPr>
              <a:t>irritantes.</a:t>
            </a:r>
          </a:p>
        </p:txBody>
      </p:sp>
      <p:sp>
        <p:nvSpPr>
          <p:cNvPr id="4" name="object 4"/>
          <p:cNvSpPr/>
          <p:nvPr/>
        </p:nvSpPr>
        <p:spPr>
          <a:xfrm>
            <a:off x="4248241" y="3371517"/>
            <a:ext cx="4322826" cy="276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http://www.laleo.com/images/ODONTOLOGIA/LI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0" y="2941446"/>
            <a:ext cx="3425053" cy="391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3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646302"/>
            <a:ext cx="8056880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41529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5416"/>
              <a:buChar char="•"/>
              <a:tabLst>
                <a:tab pos="195580" algn="l"/>
              </a:tabLst>
            </a:pPr>
            <a:r>
              <a:rPr sz="2800" spc="-5" dirty="0">
                <a:latin typeface="Arial"/>
                <a:cs typeface="Arial"/>
              </a:rPr>
              <a:t>Conforme se eliminan los desechos de la boca debe  quitarse con rapidez del </a:t>
            </a:r>
            <a:r>
              <a:rPr sz="2800" spc="-5" dirty="0" err="1">
                <a:latin typeface="Arial"/>
                <a:cs typeface="Arial"/>
              </a:rPr>
              <a:t>instrumento</a:t>
            </a:r>
            <a:r>
              <a:rPr sz="2800" spc="-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195580" marR="225425" indent="-182880">
              <a:lnSpc>
                <a:spcPct val="100000"/>
              </a:lnSpc>
              <a:spcBef>
                <a:spcPts val="575"/>
              </a:spcBef>
              <a:buClr>
                <a:srgbClr val="A9A47B"/>
              </a:buClr>
              <a:buSzPct val="85416"/>
              <a:buChar char="•"/>
              <a:tabLst>
                <a:tab pos="195580" algn="l"/>
              </a:tabLst>
            </a:pPr>
            <a:r>
              <a:rPr sz="2800" spc="-5" dirty="0">
                <a:latin typeface="Arial"/>
                <a:cs typeface="Arial"/>
              </a:rPr>
              <a:t>Durante la fase de raspado deben eliminarse de manera  constante la acumulación de sangre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saliva.</a:t>
            </a:r>
            <a:endParaRPr sz="28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800" spc="-5" dirty="0">
                <a:latin typeface="Arial"/>
                <a:cs typeface="Arial"/>
              </a:rPr>
              <a:t>Debe establecerse un </a:t>
            </a:r>
            <a:r>
              <a:rPr sz="2800" spc="-5" dirty="0" err="1">
                <a:latin typeface="Arial"/>
                <a:cs typeface="Arial"/>
              </a:rPr>
              <a:t>patrón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lang="es-MX" sz="2800" spc="-5" dirty="0">
                <a:latin typeface="Arial"/>
                <a:cs typeface="Arial"/>
              </a:rPr>
              <a:t>de trabajo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7747" y="3915178"/>
            <a:ext cx="4291079" cy="2728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94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75090" y="2537138"/>
            <a:ext cx="8391635" cy="210634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69900" marR="5080" indent="-457200">
              <a:lnSpc>
                <a:spcPts val="2590"/>
              </a:lnSpc>
              <a:spcBef>
                <a:spcPts val="425"/>
              </a:spcBef>
              <a:tabLst>
                <a:tab pos="469265" algn="l"/>
              </a:tabLst>
            </a:pPr>
            <a:r>
              <a:rPr lang="es-MX" sz="2400" cap="none" spc="-5" dirty="0">
                <a:latin typeface="Arial" panose="020B0604020202020204" pitchFamily="34" charset="0"/>
                <a:cs typeface="Arial" panose="020B0604020202020204" pitchFamily="34" charset="0"/>
              </a:rPr>
              <a:t>El abrasivo se deposita en el </a:t>
            </a:r>
            <a:r>
              <a:rPr lang="es-MX" sz="2400" cap="none" spc="-5" dirty="0" err="1">
                <a:latin typeface="Arial" panose="020B0604020202020204" pitchFamily="34" charset="0"/>
                <a:cs typeface="Arial" panose="020B0604020202020204" pitchFamily="34" charset="0"/>
              </a:rPr>
              <a:t>dappen</a:t>
            </a:r>
            <a:r>
              <a:rPr lang="es-MX" sz="2400" cap="none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cap="none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400" cap="none" spc="-5" dirty="0">
                <a:latin typeface="Arial" panose="020B0604020202020204" pitchFamily="34" charset="0"/>
                <a:cs typeface="Arial" panose="020B0604020202020204" pitchFamily="34" charset="0"/>
              </a:rPr>
              <a:t>luego se coloca  en la copa de goma o en el cepillo, también puede  colocarse directamente en el</a:t>
            </a:r>
            <a:r>
              <a:rPr lang="es-MX" sz="2400" cap="none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cap="none" spc="-5" dirty="0">
                <a:latin typeface="Arial" panose="020B0604020202020204" pitchFamily="34" charset="0"/>
                <a:cs typeface="Arial" panose="020B0604020202020204" pitchFamily="34" charset="0"/>
              </a:rPr>
              <a:t>diente.</a:t>
            </a:r>
            <a:endParaRPr lang="es-MX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>
              <a:lnSpc>
                <a:spcPts val="2735"/>
              </a:lnSpc>
              <a:spcBef>
                <a:spcPts val="100"/>
              </a:spcBef>
            </a:pPr>
            <a:r>
              <a:rPr lang="es-MX" sz="2400" cap="none" spc="-5" dirty="0">
                <a:latin typeface="Arial" panose="020B0604020202020204" pitchFamily="34" charset="0"/>
                <a:cs typeface="Arial" panose="020B0604020202020204" pitchFamily="34" charset="0"/>
              </a:rPr>
              <a:t>Debe colocarse una cantidad generosa, de lo contrario no</a:t>
            </a:r>
            <a:r>
              <a:rPr lang="es-MX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cap="none" spc="-5" dirty="0">
                <a:latin typeface="Arial" panose="020B0604020202020204" pitchFamily="34" charset="0"/>
                <a:cs typeface="Arial" panose="020B0604020202020204" pitchFamily="34" charset="0"/>
              </a:rPr>
              <a:t>lustra la superficie </a:t>
            </a:r>
            <a:r>
              <a:rPr lang="es-MX" sz="2400" cap="none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400" cap="none" spc="-5" dirty="0">
                <a:latin typeface="Arial" panose="020B0604020202020204" pitchFamily="34" charset="0"/>
                <a:cs typeface="Arial" panose="020B0604020202020204" pitchFamily="34" charset="0"/>
              </a:rPr>
              <a:t>puede generar calor </a:t>
            </a:r>
            <a:r>
              <a:rPr lang="es-MX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 irritar</a:t>
            </a:r>
            <a:r>
              <a:rPr lang="es-MX" sz="2400" cap="none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cap="none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endParaRPr lang="es-MX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>
              <a:lnSpc>
                <a:spcPts val="2735"/>
              </a:lnSpc>
            </a:pPr>
            <a:r>
              <a:rPr lang="es-MX" sz="2400" cap="none" spc="-5" dirty="0">
                <a:latin typeface="Arial" panose="020B0604020202020204" pitchFamily="34" charset="0"/>
                <a:cs typeface="Arial" panose="020B0604020202020204" pitchFamily="34" charset="0"/>
              </a:rPr>
              <a:t>pulpa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854" y="566643"/>
            <a:ext cx="799210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90000"/>
              </a:lnSpc>
              <a:tabLst>
                <a:tab pos="469265" algn="l"/>
              </a:tabLst>
            </a:pPr>
            <a:r>
              <a:rPr sz="2400" spc="-40" dirty="0">
                <a:latin typeface="Arial"/>
                <a:cs typeface="Arial"/>
              </a:rPr>
              <a:t>FASE </a:t>
            </a:r>
            <a:r>
              <a:rPr sz="2400" spc="-5" dirty="0">
                <a:latin typeface="Arial"/>
                <a:cs typeface="Arial"/>
              </a:rPr>
              <a:t>DE </a:t>
            </a:r>
            <a:r>
              <a:rPr sz="2400" spc="-10" dirty="0">
                <a:latin typeface="Arial"/>
                <a:cs typeface="Arial"/>
              </a:rPr>
              <a:t>PULIMIENTO: </a:t>
            </a:r>
            <a:r>
              <a:rPr sz="2400" spc="-5" dirty="0">
                <a:latin typeface="Arial"/>
                <a:cs typeface="Arial"/>
              </a:rPr>
              <a:t>Después de haber raspado  todas las áreas se </a:t>
            </a:r>
            <a:r>
              <a:rPr sz="2400" spc="-5" dirty="0" err="1">
                <a:latin typeface="Arial"/>
                <a:cs typeface="Arial"/>
              </a:rPr>
              <a:t>pulen</a:t>
            </a:r>
            <a:r>
              <a:rPr sz="2400" spc="-5" dirty="0">
                <a:latin typeface="Arial"/>
                <a:cs typeface="Arial"/>
              </a:rPr>
              <a:t> . </a:t>
            </a:r>
            <a:r>
              <a:rPr sz="2400" dirty="0">
                <a:latin typeface="Arial"/>
                <a:cs typeface="Arial"/>
              </a:rPr>
              <a:t>(La </a:t>
            </a:r>
            <a:r>
              <a:rPr sz="2400" spc="-5" dirty="0">
                <a:latin typeface="Arial"/>
                <a:cs typeface="Arial"/>
              </a:rPr>
              <a:t>copa </a:t>
            </a:r>
            <a:r>
              <a:rPr sz="2400" dirty="0">
                <a:latin typeface="Arial"/>
                <a:cs typeface="Arial"/>
              </a:rPr>
              <a:t>y el </a:t>
            </a:r>
            <a:r>
              <a:rPr sz="2400" spc="-5" dirty="0">
                <a:latin typeface="Arial"/>
                <a:cs typeface="Arial"/>
              </a:rPr>
              <a:t>cepillo deben deslizarse por  toda la superficie dentaria con presión moderada,  intermitente, con movimientos circulares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velocidad</a:t>
            </a:r>
            <a:r>
              <a:rPr lang="es-MX" sz="2400" spc="-5" dirty="0">
                <a:latin typeface="Arial"/>
                <a:cs typeface="Arial"/>
              </a:rPr>
              <a:t> media)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3609" y="4653153"/>
            <a:ext cx="3642233" cy="2050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6063" y="4653153"/>
            <a:ext cx="3390900" cy="2050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599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5854"/>
            <a:ext cx="7906384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Este </a:t>
            </a:r>
            <a:r>
              <a:rPr sz="2800" spc="-5" dirty="0">
                <a:latin typeface="Arial"/>
                <a:cs typeface="Arial"/>
              </a:rPr>
              <a:t>procedimiento también llamado limpieza dental  profesional </a:t>
            </a:r>
            <a:r>
              <a:rPr sz="2800" dirty="0">
                <a:latin typeface="Arial"/>
                <a:cs typeface="Arial"/>
              </a:rPr>
              <a:t>es </a:t>
            </a:r>
            <a:r>
              <a:rPr sz="2800" spc="-5" dirty="0">
                <a:latin typeface="Arial"/>
                <a:cs typeface="Arial"/>
              </a:rPr>
              <a:t>realizado para prevenir enfermedades  orales, removiendo la placa dentobacteriana ya que aún  manteniendo una </a:t>
            </a:r>
            <a:r>
              <a:rPr sz="2800" dirty="0">
                <a:latin typeface="Arial"/>
                <a:cs typeface="Arial"/>
              </a:rPr>
              <a:t>correcta </a:t>
            </a:r>
            <a:r>
              <a:rPr sz="2800" spc="-5" dirty="0">
                <a:latin typeface="Arial"/>
                <a:cs typeface="Arial"/>
              </a:rPr>
              <a:t>higiene bucodental hay partes  de la boca que no llegamos a limpiar </a:t>
            </a:r>
            <a:r>
              <a:rPr sz="2800" dirty="0">
                <a:latin typeface="Arial"/>
                <a:cs typeface="Arial"/>
              </a:rPr>
              <a:t>correctamente y </a:t>
            </a:r>
            <a:r>
              <a:rPr sz="2800" spc="-5" dirty="0">
                <a:latin typeface="Arial"/>
                <a:cs typeface="Arial"/>
              </a:rPr>
              <a:t>es  la profilaxis la que se encarga de conseguir una higiene  total de la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boca.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456" y="5998501"/>
            <a:ext cx="87705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tabLst>
                <a:tab pos="195580" algn="l"/>
              </a:tabLst>
            </a:pPr>
            <a:r>
              <a:rPr lang="es-MX" sz="1200" spc="-5" dirty="0">
                <a:latin typeface="Arial"/>
                <a:cs typeface="Arial"/>
              </a:rPr>
              <a:t>1.- </a:t>
            </a:r>
            <a:r>
              <a:rPr sz="1200" spc="-5" dirty="0" err="1">
                <a:latin typeface="Arial"/>
                <a:cs typeface="Arial"/>
              </a:rPr>
              <a:t>Odontología</a:t>
            </a:r>
            <a:r>
              <a:rPr sz="1200" spc="-5" dirty="0">
                <a:latin typeface="Arial"/>
                <a:cs typeface="Arial"/>
              </a:rPr>
              <a:t> preventiva </a:t>
            </a:r>
            <a:r>
              <a:rPr sz="1200" spc="-5" dirty="0" err="1">
                <a:latin typeface="Arial"/>
                <a:cs typeface="Arial"/>
              </a:rPr>
              <a:t>en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acción</a:t>
            </a:r>
            <a:r>
              <a:rPr lang="es-MX" sz="1200" dirty="0">
                <a:latin typeface="Arial"/>
                <a:cs typeface="Arial"/>
              </a:rPr>
              <a:t>, </a:t>
            </a:r>
            <a:r>
              <a:rPr sz="1200" spc="-70" dirty="0" err="1">
                <a:latin typeface="Arial"/>
                <a:cs typeface="Arial"/>
              </a:rPr>
              <a:t>Totz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Mc </a:t>
            </a:r>
            <a:r>
              <a:rPr sz="1200" spc="-5" dirty="0">
                <a:latin typeface="Arial"/>
                <a:cs typeface="Arial"/>
              </a:rPr>
              <a:t>Donald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Stookey</a:t>
            </a:r>
            <a:endParaRPr lang="es-MX" sz="1200" dirty="0">
              <a:latin typeface="Times New Roman"/>
              <a:cs typeface="Times New Roman"/>
            </a:endParaRPr>
          </a:p>
          <a:p>
            <a:pPr marL="12700" marR="199390">
              <a:lnSpc>
                <a:spcPct val="100000"/>
              </a:lnSpc>
              <a:buClr>
                <a:srgbClr val="A9A47B"/>
              </a:buClr>
              <a:buSzPct val="83333"/>
              <a:tabLst>
                <a:tab pos="195580" algn="l"/>
              </a:tabLst>
            </a:pPr>
            <a:r>
              <a:rPr lang="es-MX" sz="1200" spc="-5" dirty="0">
                <a:latin typeface="Times New Roman"/>
                <a:cs typeface="Times New Roman"/>
              </a:rPr>
              <a:t>2.- </a:t>
            </a:r>
            <a:r>
              <a:rPr sz="1200" spc="-5" dirty="0" err="1">
                <a:latin typeface="Arial"/>
                <a:cs typeface="Arial"/>
              </a:rPr>
              <a:t>Odontología</a:t>
            </a:r>
            <a:r>
              <a:rPr sz="1200" spc="-5" dirty="0">
                <a:latin typeface="Arial"/>
                <a:cs typeface="Arial"/>
              </a:rPr>
              <a:t> preventiva  Dominick </a:t>
            </a:r>
            <a:r>
              <a:rPr sz="1200" spc="-160" dirty="0">
                <a:latin typeface="Arial"/>
                <a:cs typeface="Arial"/>
              </a:rPr>
              <a:t>P. </a:t>
            </a:r>
            <a:r>
              <a:rPr sz="1200" spc="-5" dirty="0">
                <a:latin typeface="Arial"/>
                <a:cs typeface="Arial"/>
              </a:rPr>
              <a:t>De Paola DDS,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PHD</a:t>
            </a:r>
            <a:r>
              <a:rPr lang="es-MX" sz="1200" dirty="0">
                <a:latin typeface="Arial"/>
                <a:cs typeface="Arial"/>
              </a:rPr>
              <a:t>, </a:t>
            </a:r>
            <a:r>
              <a:rPr sz="1200" dirty="0">
                <a:latin typeface="Arial"/>
                <a:cs typeface="Arial"/>
              </a:rPr>
              <a:t>H. Gordon </a:t>
            </a:r>
            <a:r>
              <a:rPr sz="1200" spc="-30" dirty="0">
                <a:latin typeface="Arial"/>
                <a:cs typeface="Arial"/>
              </a:rPr>
              <a:t>Cheney. </a:t>
            </a:r>
            <a:r>
              <a:rPr sz="1200" spc="-5" dirty="0">
                <a:latin typeface="Arial"/>
                <a:cs typeface="Arial"/>
              </a:rPr>
              <a:t>DDS.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MPH</a:t>
            </a:r>
          </a:p>
          <a:p>
            <a:pPr marL="12700" marR="5080">
              <a:lnSpc>
                <a:spcPct val="100000"/>
              </a:lnSpc>
              <a:buClr>
                <a:srgbClr val="A9A47B"/>
              </a:buClr>
              <a:buSzPct val="85416"/>
              <a:tabLst>
                <a:tab pos="195580" algn="l"/>
              </a:tabLst>
            </a:pPr>
            <a:r>
              <a:rPr lang="es-MX" sz="1200" spc="-5" dirty="0">
                <a:latin typeface="Arial"/>
                <a:cs typeface="Arial"/>
              </a:rPr>
              <a:t>3.-</a:t>
            </a:r>
            <a:r>
              <a:rPr sz="1200" spc="-5" dirty="0">
                <a:latin typeface="Arial"/>
                <a:cs typeface="Arial"/>
              </a:rPr>
              <a:t>Manual de Odontología preventiva  </a:t>
            </a:r>
            <a:r>
              <a:rPr sz="1200" spc="-45" dirty="0">
                <a:latin typeface="Arial"/>
                <a:cs typeface="Arial"/>
              </a:rPr>
              <a:t>Dr. </a:t>
            </a:r>
            <a:r>
              <a:rPr sz="1200" spc="-5" dirty="0">
                <a:latin typeface="Arial"/>
                <a:cs typeface="Arial"/>
              </a:rPr>
              <a:t>Carlos </a:t>
            </a:r>
            <a:r>
              <a:rPr sz="1200" dirty="0">
                <a:latin typeface="Arial"/>
                <a:cs typeface="Arial"/>
              </a:rPr>
              <a:t>E. </a:t>
            </a:r>
            <a:r>
              <a:rPr sz="1200" spc="-5" dirty="0">
                <a:latin typeface="Arial"/>
                <a:cs typeface="Arial"/>
              </a:rPr>
              <a:t>Galvan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Cordero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98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314450"/>
            <a:ext cx="7598569" cy="1091804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77082" y="-237630"/>
            <a:ext cx="4281911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s-MX" sz="3300" b="1" i="1" dirty="0">
              <a:latin typeface="Comic Sans MS" panose="030F0702030302020204" pitchFamily="66" charset="0"/>
            </a:endParaRPr>
          </a:p>
          <a:p>
            <a:pPr algn="ctr"/>
            <a:endParaRPr lang="es-MX" sz="3300" b="1" i="1" dirty="0">
              <a:latin typeface="Comic Sans MS" panose="030F0702030302020204" pitchFamily="66" charset="0"/>
            </a:endParaRPr>
          </a:p>
          <a:p>
            <a:pPr algn="ctr"/>
            <a:endParaRPr lang="es-MX" sz="3300" b="1" i="1" dirty="0">
              <a:latin typeface="Comic Sans MS" panose="030F0702030302020204" pitchFamily="66" charset="0"/>
            </a:endParaRPr>
          </a:p>
          <a:p>
            <a:pPr algn="ctr"/>
            <a:endParaRPr lang="es-MX" sz="3300" b="1" i="1" dirty="0">
              <a:latin typeface="Comic Sans MS" panose="030F0702030302020204" pitchFamily="66" charset="0"/>
            </a:endParaRPr>
          </a:p>
          <a:p>
            <a:pPr algn="ctr"/>
            <a:r>
              <a:rPr lang="es-MX" sz="3300" b="1" i="1" dirty="0">
                <a:latin typeface="Comic Sans MS" panose="030F0702030302020204" pitchFamily="66" charset="0"/>
              </a:rPr>
              <a:t>INSTRUMENTOS </a:t>
            </a:r>
            <a:endParaRPr lang="es-ES" sz="3300" b="1" i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devale.cl/includes/thumbnailer.php/600/400/uploads/steel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4" y="1085622"/>
            <a:ext cx="2949162" cy="277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instrumentos periodont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4" y="3864541"/>
            <a:ext cx="2949162" cy="18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ntala2z.co.uk/WebRoot/Daily/Shops/eshop133027/4CD5/970E/A4D5/895B/3167/C31A/5AE3/4062/PD2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87" y="2654131"/>
            <a:ext cx="5278546" cy="30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06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100725" y="2234330"/>
            <a:ext cx="64222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Son utilizados para eliminar depósitos grandes de cálculo.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Sus características de diseño limitan su uso.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se recomiendan para uso directo en cemento o dentina.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Es difícil  usarlas </a:t>
            </a:r>
            <a:r>
              <a:rPr lang="es-MX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subgingivalmente</a:t>
            </a: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sin traumatizar.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0380" y="1595894"/>
            <a:ext cx="63222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1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ESCARIADORES Y HOCES</a:t>
            </a:r>
            <a:endParaRPr lang="es-ES" sz="2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matvet.com/vc/VWPicture/EBC07B3DBE0EDF3A852574D700598D49/$file/502091.jpg?OpenE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7" y="3346799"/>
            <a:ext cx="3513550" cy="244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schudental.com/schudental/images/SCA01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1017985"/>
            <a:ext cx="33861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.ebayimg.com/t/3-x-Dental-Hygienist-Jaquette-Scaler-Single-Ended-JAQ-1-St-Steel-CE-New-/00/s/MTUwOVgxNjAw/$(KGrHqV,!rME-Y8lhQ+lBPv3SiOFLg~~60_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29" y="1017985"/>
            <a:ext cx="309079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encrypted-tbn2.gstatic.com/images?q=tbn:ANd9GcSc7h7VHlIlb_X9hV2GQXEtngAyX0Eg0qxIEHjrBcNgGi3mT-LqY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91" y="3951130"/>
            <a:ext cx="3673256" cy="15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7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604381" y="2182579"/>
            <a:ext cx="7456118" cy="339447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2100">
                <a:latin typeface="Comic Sans MS" panose="030F0702030302020204" pitchFamily="66" charset="0"/>
              </a:rPr>
              <a:t>Es el instrumento indicado para eliminar cálculo subgingival profundo y cemento radicular contaminado, remover bolsas periodontales y el revestimiento de tejido blando.</a:t>
            </a:r>
          </a:p>
          <a:p>
            <a:r>
              <a:rPr lang="es-MX" sz="2100">
                <a:latin typeface="Comic Sans MS" panose="030F0702030302020204" pitchFamily="66" charset="0"/>
              </a:rPr>
              <a:t>Las curetas pueden adaptarse y tener acceso adecuado a las bolsas profundas con mínimo traumatismo de tejido blando.</a:t>
            </a:r>
          </a:p>
          <a:p>
            <a:r>
              <a:rPr lang="es-MX" sz="2100">
                <a:latin typeface="Comic Sans MS" panose="030F0702030302020204" pitchFamily="66" charset="0"/>
              </a:rPr>
              <a:t>Poseen bordes cortantes en uno o en ambos extremos.</a:t>
            </a:r>
            <a:endParaRPr lang="es-MX" sz="2100" dirty="0">
              <a:latin typeface="Comic Sans MS" panose="030F0702030302020204" pitchFamily="66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51561" y="1350462"/>
            <a:ext cx="5992139" cy="6286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s-MX" sz="2700" dirty="0"/>
              <a:t>CURETAS</a:t>
            </a:r>
          </a:p>
        </p:txBody>
      </p:sp>
    </p:spTree>
    <p:extLst>
      <p:ext uri="{BB962C8B-B14F-4D97-AF65-F5344CB8AC3E}">
        <p14:creationId xmlns:p14="http://schemas.microsoft.com/office/powerpoint/2010/main" val="225860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6862" y="1282211"/>
            <a:ext cx="77613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El </a:t>
            </a:r>
            <a:r>
              <a:rPr lang="es-MX" sz="2400" dirty="0" err="1"/>
              <a:t>jaquette</a:t>
            </a:r>
            <a:r>
              <a:rPr lang="es-MX" sz="2400" dirty="0"/>
              <a:t>, es un instrumento raspador que posee 2 bordes cortantes superior e inferior que terminan en punta(corte transversal de sección triangular), por lo tanto es muy peligroso si este es introducido bajo la encía</a:t>
            </a:r>
          </a:p>
          <a:p>
            <a:pPr algn="just"/>
            <a:r>
              <a:rPr lang="es-MX" sz="2400" dirty="0"/>
              <a:t> El </a:t>
            </a:r>
            <a:r>
              <a:rPr lang="es-MX" sz="2400" dirty="0" err="1"/>
              <a:t>jaquette</a:t>
            </a:r>
            <a:r>
              <a:rPr lang="es-MX" sz="2400" dirty="0"/>
              <a:t> debe adaptarse a la superficie e inclinar la  hoja  para lograr un ángulo aproximado de 85º entre el diente y la hoja. El borde cortante debe enganchar el margen apical del depósito mientras se efectúan movimientos de tracción repetidos hacia la corona en sentido vertical y oblicuo.</a:t>
            </a:r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4659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797708"/>
              </p:ext>
            </p:extLst>
          </p:nvPr>
        </p:nvGraphicFramePr>
        <p:xfrm>
          <a:off x="1042542" y="1803042"/>
          <a:ext cx="6196215" cy="279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2" imgW="4191585" imgH="2114845" progId="MSPhotoEd.3">
                  <p:embed/>
                </p:oleObj>
              </mc:Choice>
              <mc:Fallback>
                <p:oleObj name="Fotografía de Photo Editor" r:id="rId2" imgW="4191585" imgH="2114845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542" y="1803042"/>
                        <a:ext cx="6196215" cy="2798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81764" y="946642"/>
            <a:ext cx="4568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PARTES DEL INSTRUMENTO</a:t>
            </a:r>
            <a:endParaRPr 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2217" y="4966260"/>
            <a:ext cx="6764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A.- MANGO;  B.- TALLO;  C.- EXTREMO DE TRABAJO</a:t>
            </a:r>
            <a:endParaRPr 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92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u-friedy.com/products/media/catalog/product/cache/1/image/800x800/9df78eab33525d08d6e5fb8d27136e95/S/J/SJ30_339_h1_rg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t="13789" r="10547"/>
          <a:stretch/>
        </p:blipFill>
        <p:spPr bwMode="auto">
          <a:xfrm>
            <a:off x="176073" y="1005996"/>
            <a:ext cx="1822995" cy="176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u-friedy.com/products/media/catalog/product/cache/1/image/800x800/9df78eab33525d08d6e5fb8d27136e95/S/J/SJ14_156_h1_rg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19843" r="10237"/>
          <a:stretch/>
        </p:blipFill>
        <p:spPr bwMode="auto">
          <a:xfrm>
            <a:off x="1999068" y="1005997"/>
            <a:ext cx="1824502" cy="176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reezainternational.com/pimgs/simg/s_23-36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1" r="28378"/>
          <a:stretch/>
        </p:blipFill>
        <p:spPr bwMode="auto">
          <a:xfrm>
            <a:off x="204486" y="2773733"/>
            <a:ext cx="883085" cy="20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instconcept.co.uk/image/cache/data/Small%20Animal%20Dental%20/Picks%20and%20probes/Jaquette%20Supragingival%20Scaler%20Double%20Ended%20Mini%20Small%20Animal%20Dentistry%20Feline%20Cat%20Small%20Dog%20Dentistry%20Equipment%20CLose%20up-700x7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71" y="2773733"/>
            <a:ext cx="2735999" cy="20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age.slidesharecdn.com/instrumentacinenperiodonciausmp-131109102440-phpapp01/95/instrumentacin-en-periodoncia-usmp-2013-ii-35-638.jpg?cb=138399305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16126" r="1718" b="5629"/>
          <a:stretch/>
        </p:blipFill>
        <p:spPr bwMode="auto">
          <a:xfrm>
            <a:off x="3683358" y="1005996"/>
            <a:ext cx="5460642" cy="43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18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981" y="902638"/>
            <a:ext cx="76252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Azada: Trabaja por tracción y suele utilizarse para eliminar grandes escalones de cálculo en zonas accesibles. Tiene un solo borde activo. La hoja de la azada está angulada sobre el cuello 90-100º y el borde cortante está biselado a 45º. Al igual que el cincel no es un instrumento muy utilizado. </a:t>
            </a:r>
          </a:p>
        </p:txBody>
      </p:sp>
      <p:pic>
        <p:nvPicPr>
          <p:cNvPr id="7170" name="Picture 2" descr="Resultado de imagen para azada periodon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31515" r="11020" b="14774"/>
          <a:stretch/>
        </p:blipFill>
        <p:spPr bwMode="auto">
          <a:xfrm>
            <a:off x="2423786" y="3525294"/>
            <a:ext cx="4247469" cy="248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7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aleo.com/images/ODONTOLOGIA/LI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47" y="1139086"/>
            <a:ext cx="3425053" cy="47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06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28854" r="49932" b="36775"/>
          <a:stretch/>
        </p:blipFill>
        <p:spPr bwMode="auto">
          <a:xfrm>
            <a:off x="5542767" y="1381582"/>
            <a:ext cx="2570087" cy="1971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17651" t="22702" r="19552" b="31046"/>
          <a:stretch/>
        </p:blipFill>
        <p:spPr bwMode="auto">
          <a:xfrm>
            <a:off x="713984" y="1381582"/>
            <a:ext cx="3504156" cy="1971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19863" r="43482" b="51626"/>
          <a:stretch/>
        </p:blipFill>
        <p:spPr bwMode="auto">
          <a:xfrm>
            <a:off x="620039" y="3572267"/>
            <a:ext cx="2724411" cy="1907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/>
          <a:srcRect l="22912" t="31613" r="50442" b="39321"/>
          <a:stretch/>
        </p:blipFill>
        <p:spPr bwMode="auto">
          <a:xfrm>
            <a:off x="3457184" y="3572267"/>
            <a:ext cx="2527126" cy="1907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8" t="32037" r="17176" b="39746"/>
          <a:stretch/>
        </p:blipFill>
        <p:spPr bwMode="auto">
          <a:xfrm>
            <a:off x="6097044" y="3572267"/>
            <a:ext cx="2111321" cy="1907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18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dpt.net/gracey/s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2" y="1393031"/>
            <a:ext cx="2207419" cy="17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sdpt.net/gracey/s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28" y="1393032"/>
            <a:ext cx="2125804" cy="174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sdpt.net/gracey/s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48" y="1339453"/>
            <a:ext cx="2292263" cy="18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www.sdpt.net/gracey/sg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9" y="3589735"/>
            <a:ext cx="2150024" cy="16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ttp://www.sdpt.net/gracey/sg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28" y="3589734"/>
            <a:ext cx="2125804" cy="16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sdpt.net/gracey/sg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88" y="3589734"/>
            <a:ext cx="2254685" cy="16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13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dontica.es/images/tratamientos/16-limpieza-profesional-profilaxis/05-limpieza-dental-profilax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962401"/>
            <a:ext cx="2645308" cy="20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TkXk3BJy6ouz7tyMFEXRI9Ct7MNxrIm8vHbEqkZxotQk_YVf7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47" y="962401"/>
            <a:ext cx="2649254" cy="20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lonsodental.es/wp-content/uploads/2015/11/profilaxis-den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08" y="877851"/>
            <a:ext cx="3031331" cy="21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pulido de superficies dent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" y="3487716"/>
            <a:ext cx="2301657" cy="1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3.bp.blogspot.com/-XJJ5G0n-qRA/USu2jj27ATI/AAAAAAAAFxE/x9avBVGYO2g/s1600/limpieza-dent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87" y="3487716"/>
            <a:ext cx="2545915" cy="1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ivoclarvivadent.es/website/uploads/images/02/933x/abb-11.jpg?v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07" y="3487716"/>
            <a:ext cx="3031331" cy="1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47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cencia de Creative Commons">
            <a:extLst>
              <a:ext uri="{FF2B5EF4-FFF2-40B4-BE49-F238E27FC236}">
                <a16:creationId xmlns:a16="http://schemas.microsoft.com/office/drawing/2014/main" id="{B8E7A82D-A267-6E27-8774-1F24D61CD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8" y="1334624"/>
            <a:ext cx="2991245" cy="10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BC24597-995B-B66A-41CA-71FD853BA19B}"/>
              </a:ext>
            </a:extLst>
          </p:cNvPr>
          <p:cNvSpPr txBox="1"/>
          <p:nvPr/>
        </p:nvSpPr>
        <p:spPr>
          <a:xfrm>
            <a:off x="1419367" y="4872251"/>
            <a:ext cx="7424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&lt;a </a:t>
            </a:r>
            <a:r>
              <a:rPr lang="es-MX" sz="1200" dirty="0" err="1"/>
              <a:t>rel</a:t>
            </a:r>
            <a:r>
              <a:rPr lang="es-MX" sz="1200" dirty="0"/>
              <a:t>="</a:t>
            </a:r>
            <a:r>
              <a:rPr lang="es-MX" sz="1200" dirty="0" err="1"/>
              <a:t>license</a:t>
            </a:r>
            <a:r>
              <a:rPr lang="es-MX" sz="1200" dirty="0"/>
              <a:t>" </a:t>
            </a:r>
            <a:r>
              <a:rPr lang="es-MX" sz="1200" dirty="0" err="1"/>
              <a:t>href</a:t>
            </a:r>
            <a:r>
              <a:rPr lang="es-MX" sz="1200" dirty="0"/>
              <a:t>="http://creativecommons.org/</a:t>
            </a:r>
            <a:r>
              <a:rPr lang="es-MX" sz="1200" dirty="0" err="1"/>
              <a:t>licenses</a:t>
            </a:r>
            <a:r>
              <a:rPr lang="es-MX" sz="1200" dirty="0"/>
              <a:t>/</a:t>
            </a:r>
            <a:r>
              <a:rPr lang="es-MX" sz="1200" dirty="0" err="1"/>
              <a:t>by</a:t>
            </a:r>
            <a:r>
              <a:rPr lang="es-MX" sz="1200" dirty="0"/>
              <a:t>/4.0/"&gt;&lt;</a:t>
            </a:r>
            <a:r>
              <a:rPr lang="es-MX" sz="1200" dirty="0" err="1"/>
              <a:t>img</a:t>
            </a:r>
            <a:r>
              <a:rPr lang="es-MX" sz="1200" dirty="0"/>
              <a:t> </a:t>
            </a:r>
            <a:r>
              <a:rPr lang="es-MX" sz="1200" dirty="0" err="1"/>
              <a:t>alt</a:t>
            </a:r>
            <a:r>
              <a:rPr lang="es-MX" sz="1200" dirty="0"/>
              <a:t>="Licencia de Creative </a:t>
            </a:r>
            <a:r>
              <a:rPr lang="es-MX" sz="1200" dirty="0" err="1"/>
              <a:t>Commons</a:t>
            </a:r>
            <a:r>
              <a:rPr lang="es-MX" sz="1200" dirty="0"/>
              <a:t>" </a:t>
            </a:r>
            <a:r>
              <a:rPr lang="es-MX" sz="1200" dirty="0" err="1"/>
              <a:t>style</a:t>
            </a:r>
            <a:r>
              <a:rPr lang="es-MX" sz="1200" dirty="0"/>
              <a:t>="border-width:0" </a:t>
            </a:r>
            <a:r>
              <a:rPr lang="es-MX" sz="1200" dirty="0" err="1"/>
              <a:t>src</a:t>
            </a:r>
            <a:r>
              <a:rPr lang="es-MX" sz="1200" dirty="0"/>
              <a:t>="https://i.creativecommons.org/l/</a:t>
            </a:r>
            <a:r>
              <a:rPr lang="es-MX" sz="1200" dirty="0" err="1"/>
              <a:t>by</a:t>
            </a:r>
            <a:r>
              <a:rPr lang="es-MX" sz="1200" dirty="0"/>
              <a:t>/4.0/88x31.png" /&gt;&lt;/a&gt;&lt;</a:t>
            </a:r>
            <a:r>
              <a:rPr lang="es-MX" sz="1200" dirty="0" err="1"/>
              <a:t>br</a:t>
            </a:r>
            <a:r>
              <a:rPr lang="es-MX" sz="1200" dirty="0"/>
              <a:t> /&gt;Este obra está bajo una &lt;a </a:t>
            </a:r>
            <a:r>
              <a:rPr lang="es-MX" sz="1200" dirty="0" err="1"/>
              <a:t>rel</a:t>
            </a:r>
            <a:r>
              <a:rPr lang="es-MX" sz="1200" dirty="0"/>
              <a:t>="</a:t>
            </a:r>
            <a:r>
              <a:rPr lang="es-MX" sz="1200" dirty="0" err="1"/>
              <a:t>license</a:t>
            </a:r>
            <a:r>
              <a:rPr lang="es-MX" sz="1200" dirty="0"/>
              <a:t>" </a:t>
            </a:r>
            <a:r>
              <a:rPr lang="es-MX" sz="1200" dirty="0" err="1"/>
              <a:t>href</a:t>
            </a:r>
            <a:r>
              <a:rPr lang="es-MX" sz="1200" dirty="0"/>
              <a:t>="http://creativecommons.org/</a:t>
            </a:r>
            <a:r>
              <a:rPr lang="es-MX" sz="1200" dirty="0" err="1"/>
              <a:t>licenses</a:t>
            </a:r>
            <a:r>
              <a:rPr lang="es-MX" sz="1200" dirty="0"/>
              <a:t>/</a:t>
            </a:r>
            <a:r>
              <a:rPr lang="es-MX" sz="1200" dirty="0" err="1"/>
              <a:t>by</a:t>
            </a:r>
            <a:r>
              <a:rPr lang="es-MX" sz="1200" dirty="0"/>
              <a:t>/4.0/"&gt;licencia de Creative </a:t>
            </a:r>
            <a:r>
              <a:rPr lang="es-MX" sz="1200" dirty="0" err="1"/>
              <a:t>Commons</a:t>
            </a:r>
            <a:r>
              <a:rPr lang="es-MX" sz="1200" dirty="0"/>
              <a:t> Reconocimiento 4.0 Internacional&lt;/a&gt;.</a:t>
            </a:r>
          </a:p>
        </p:txBody>
      </p:sp>
    </p:spTree>
    <p:extLst>
      <p:ext uri="{BB962C8B-B14F-4D97-AF65-F5344CB8AC3E}">
        <p14:creationId xmlns:p14="http://schemas.microsoft.com/office/powerpoint/2010/main" val="354546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567" y="375695"/>
            <a:ext cx="7598569" cy="10922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400" i="1" dirty="0">
                <a:latin typeface="Comic Sans MS" panose="030F0702030302020204" pitchFamily="66" charset="0"/>
              </a:rPr>
              <a:t>PRENSION DEL INSTRUMENTO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14351" y="1570922"/>
            <a:ext cx="4617770" cy="432330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MX" sz="2400" dirty="0">
                <a:latin typeface="Comic Sans MS" panose="030F0702030302020204" pitchFamily="66" charset="0"/>
              </a:rPr>
              <a:t>La prensión del lápiz modificada es la recomendada para los instrumentos periodontales.</a:t>
            </a:r>
          </a:p>
          <a:p>
            <a:pPr eaLnBrk="1" hangingPunct="1">
              <a:lnSpc>
                <a:spcPct val="90000"/>
              </a:lnSpc>
            </a:pPr>
            <a:r>
              <a:rPr lang="es-MX" sz="2400" dirty="0" err="1">
                <a:latin typeface="Comic Sans MS" panose="030F0702030302020204" pitchFamily="66" charset="0"/>
              </a:rPr>
              <a:t>Permíte</a:t>
            </a:r>
            <a:r>
              <a:rPr lang="es-MX" sz="2400" dirty="0">
                <a:latin typeface="Comic Sans MS" panose="030F0702030302020204" pitchFamily="66" charset="0"/>
              </a:rPr>
              <a:t>  controlar el extremo de trabajo del instrumento con precisión.</a:t>
            </a:r>
          </a:p>
          <a:p>
            <a:pPr eaLnBrk="1" hangingPunct="1">
              <a:lnSpc>
                <a:spcPct val="90000"/>
              </a:lnSpc>
            </a:pPr>
            <a:r>
              <a:rPr lang="es-MX" sz="2400" dirty="0">
                <a:latin typeface="Comic Sans MS" panose="030F0702030302020204" pitchFamily="66" charset="0"/>
              </a:rPr>
              <a:t>Una de las ventajas es la transmisión de vibraciones a través del instrumento cuando se mueve sobre superficies dentales rugosas.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37380"/>
              </p:ext>
            </p:extLst>
          </p:nvPr>
        </p:nvGraphicFramePr>
        <p:xfrm>
          <a:off x="5347830" y="3349929"/>
          <a:ext cx="3216619" cy="296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2" imgW="4563112" imgH="4552381" progId="MSPhotoEd.3">
                  <p:embed/>
                </p:oleObj>
              </mc:Choice>
              <mc:Fallback>
                <p:oleObj name="Fotografía de Photo Editor" r:id="rId2" imgW="4563112" imgH="4552381" progId="MSPhotoEd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830" y="3349929"/>
                        <a:ext cx="3216619" cy="2969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 descr="Resultado de imagen para tecnica de prension de lapiz modificada en odontol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31" y="1171977"/>
            <a:ext cx="3216619" cy="21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7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1173533"/>
            <a:ext cx="7598569" cy="1092200"/>
          </a:xfrm>
        </p:spPr>
        <p:txBody>
          <a:bodyPr>
            <a:normAutofit/>
          </a:bodyPr>
          <a:lstStyle/>
          <a:p>
            <a:r>
              <a:rPr lang="es-MX" sz="3000" dirty="0"/>
              <a:t>PROFILAXIS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100" dirty="0"/>
              <a:t>Proviene  de “</a:t>
            </a:r>
            <a:r>
              <a:rPr lang="es-MX" sz="2100" dirty="0" err="1"/>
              <a:t>prophylaxis</a:t>
            </a:r>
            <a:r>
              <a:rPr lang="es-MX" sz="2100" dirty="0"/>
              <a:t>”, que puede traducirse como “prevención” y que se encuentra compuesta de tres partes:</a:t>
            </a:r>
            <a:br>
              <a:rPr lang="es-MX" sz="2100" dirty="0"/>
            </a:br>
            <a:r>
              <a:rPr lang="es-MX" sz="2100" dirty="0"/>
              <a:t>-El prefijo “pro-”, que significa “antes”.</a:t>
            </a:r>
            <a:br>
              <a:rPr lang="es-MX" sz="2100" dirty="0"/>
            </a:br>
            <a:r>
              <a:rPr lang="es-MX" sz="2100" dirty="0"/>
              <a:t>-La palabra “</a:t>
            </a:r>
            <a:r>
              <a:rPr lang="es-MX" sz="2100" dirty="0" err="1"/>
              <a:t>phylax</a:t>
            </a:r>
            <a:r>
              <a:rPr lang="es-MX" sz="2100" dirty="0"/>
              <a:t>”, que es equivalente a “guardián”.</a:t>
            </a:r>
            <a:br>
              <a:rPr lang="es-MX" sz="2100" dirty="0"/>
            </a:br>
            <a:r>
              <a:rPr lang="es-MX" sz="2100" dirty="0"/>
              <a:t>-El sufijo “-</a:t>
            </a:r>
            <a:r>
              <a:rPr lang="es-MX" sz="2100" dirty="0" err="1"/>
              <a:t>sis</a:t>
            </a:r>
            <a:r>
              <a:rPr lang="es-MX" sz="2100" dirty="0"/>
              <a:t>”, que se usa para indicar “acción”.</a:t>
            </a:r>
            <a:br>
              <a:rPr lang="es-MX" sz="2100" dirty="0"/>
            </a:br>
            <a:br>
              <a:rPr lang="es-MX" sz="2100" dirty="0"/>
            </a:br>
            <a:r>
              <a:rPr lang="es-MX" sz="2100" dirty="0"/>
              <a:t>Se conoce como </a:t>
            </a:r>
            <a:r>
              <a:rPr lang="es-MX" sz="2100" b="1" dirty="0"/>
              <a:t>profilaxis</a:t>
            </a:r>
            <a:r>
              <a:rPr lang="es-MX" sz="2100" dirty="0"/>
              <a:t> a aquello que se lleva a cabo o se utiliza para </a:t>
            </a:r>
            <a:r>
              <a:rPr lang="es-MX" sz="2100" b="1" dirty="0"/>
              <a:t>prevenir</a:t>
            </a:r>
            <a:r>
              <a:rPr lang="es-MX" sz="2100" dirty="0"/>
              <a:t> la aparición de una </a:t>
            </a:r>
            <a:r>
              <a:rPr lang="es-MX" sz="2100" b="1" dirty="0">
                <a:hlinkClick r:id="rId2"/>
              </a:rPr>
              <a:t>enfermedad</a:t>
            </a:r>
            <a:br>
              <a:rPr lang="es-MX" sz="2100" dirty="0"/>
            </a:br>
            <a:br>
              <a:rPr lang="es-MX" sz="2100" dirty="0"/>
            </a:br>
            <a:endParaRPr lang="es-MX" sz="2100" dirty="0"/>
          </a:p>
        </p:txBody>
      </p:sp>
    </p:spTree>
    <p:extLst>
      <p:ext uri="{BB962C8B-B14F-4D97-AF65-F5344CB8AC3E}">
        <p14:creationId xmlns:p14="http://schemas.microsoft.com/office/powerpoint/2010/main" val="233670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3746" y="2078625"/>
            <a:ext cx="7598569" cy="2736850"/>
          </a:xfrm>
        </p:spPr>
        <p:txBody>
          <a:bodyPr>
            <a:noAutofit/>
          </a:bodyPr>
          <a:lstStyle/>
          <a:p>
            <a:r>
              <a:rPr lang="es-MX" sz="2400" dirty="0"/>
              <a:t>La </a:t>
            </a:r>
            <a:r>
              <a:rPr lang="es-MX" sz="2400" b="1" dirty="0"/>
              <a:t>profilaxis dental</a:t>
            </a:r>
            <a:r>
              <a:rPr lang="es-MX" sz="2400" dirty="0"/>
              <a:t> es la eliminación de la placa, el sarro y las manchas de las superficies expuestas y no expuestas de los dientes mediante limpieza, desinfección y pulido.</a:t>
            </a:r>
            <a:br>
              <a:rPr lang="es-MX" sz="2400" dirty="0"/>
            </a:br>
            <a:r>
              <a:rPr lang="es-MX" sz="2400" dirty="0"/>
              <a:t>Estos procedimientos están destinados a ser medidas preventivas para el control de los factores locales de irritación y prevenir las enfermedades dentales como la gingivitis y la periodontitis, así como ayudar en los procesos de curación</a:t>
            </a:r>
          </a:p>
        </p:txBody>
      </p:sp>
    </p:spTree>
    <p:extLst>
      <p:ext uri="{BB962C8B-B14F-4D97-AF65-F5344CB8AC3E}">
        <p14:creationId xmlns:p14="http://schemas.microsoft.com/office/powerpoint/2010/main" val="248035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pnperio1.files.wordpress.com/2012/06/movimi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09" y="3741368"/>
            <a:ext cx="3025035" cy="20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ntaldorantes.mex.tl/images/1289/odontoxes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0"/>
          <a:stretch/>
        </p:blipFill>
        <p:spPr bwMode="auto">
          <a:xfrm>
            <a:off x="516700" y="1608812"/>
            <a:ext cx="2696226" cy="20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ntaldorantes.mex.tl/images/1289/alisado%20rad.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92"/>
          <a:stretch/>
        </p:blipFill>
        <p:spPr bwMode="auto">
          <a:xfrm>
            <a:off x="5298509" y="1533656"/>
            <a:ext cx="3025035" cy="21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3.bp.blogspot.com/-HnVXuA8wmws/T9yuhshbFzI/AAAAAAAAAF4/2mGs65OLu6Q/s1600/peri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1" y="3741368"/>
            <a:ext cx="2696225" cy="20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88408" y="1037768"/>
            <a:ext cx="135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DETARTRAJE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84001" y="1084067"/>
            <a:ext cx="345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RASPADO Y ALISADO RADICULAR</a:t>
            </a:r>
          </a:p>
        </p:txBody>
      </p:sp>
    </p:spTree>
    <p:extLst>
      <p:ext uri="{BB962C8B-B14F-4D97-AF65-F5344CB8AC3E}">
        <p14:creationId xmlns:p14="http://schemas.microsoft.com/office/powerpoint/2010/main" val="355600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instrumentacinenperiodonciausmp-131109102440-phpapp01/95/instrumentacin-en-periodoncia-usmp-2013-ii-63-638.jpg?cb=1383993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7" y="1336370"/>
            <a:ext cx="7017707" cy="43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5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611555" y="254696"/>
            <a:ext cx="594868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s-MX" sz="4000" spc="-90" dirty="0"/>
              <a:t>Profilaxis </a:t>
            </a:r>
            <a:r>
              <a:rPr lang="es-MX" sz="4000" spc="-5" dirty="0"/>
              <a:t>o </a:t>
            </a:r>
            <a:r>
              <a:rPr lang="es-MX" sz="4000" spc="-90" dirty="0"/>
              <a:t>Limpieza</a:t>
            </a:r>
            <a:r>
              <a:rPr lang="es-MX" sz="4000" spc="-630" dirty="0"/>
              <a:t> </a:t>
            </a:r>
            <a:r>
              <a:rPr lang="es-MX" sz="4000" spc="-85" dirty="0"/>
              <a:t>Dental</a:t>
            </a:r>
            <a:endParaRPr lang="es-MX" sz="4000" dirty="0"/>
          </a:p>
        </p:txBody>
      </p:sp>
      <p:sp>
        <p:nvSpPr>
          <p:cNvPr id="4" name="object 3"/>
          <p:cNvSpPr txBox="1"/>
          <p:nvPr/>
        </p:nvSpPr>
        <p:spPr>
          <a:xfrm>
            <a:off x="474370" y="1438402"/>
            <a:ext cx="78651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Es </a:t>
            </a:r>
            <a:r>
              <a:rPr sz="2400" spc="-5" dirty="0">
                <a:latin typeface="Arial"/>
                <a:cs typeface="Arial"/>
              </a:rPr>
              <a:t>un procedimiento que tiene como finalidad prevenir  enfermedades bucales (Caries, Gingivitis y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Periodontitis)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74370" y="3779901"/>
            <a:ext cx="77133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Identificar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eliminar sustancias indeseables de las  superficies dentales (placa, manchas, sarro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desechos  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alimentos.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611555" y="2276855"/>
            <a:ext cx="2304288" cy="1274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3245357" y="2234057"/>
            <a:ext cx="2232279" cy="1353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760084" y="2263139"/>
            <a:ext cx="2557017" cy="1295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871270" y="5094478"/>
            <a:ext cx="2714625" cy="168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5098147" y="4902581"/>
            <a:ext cx="2924175" cy="1685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965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1416</TotalTime>
  <Words>1320</Words>
  <Application>Microsoft Office PowerPoint</Application>
  <PresentationFormat>Presentación en pantalla (4:3)</PresentationFormat>
  <Paragraphs>125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Celestial</vt:lpstr>
      <vt:lpstr>UNIVERSIDAD VERACRUZANA FACULTAD DE ODONTOLOGÍA CAMPUS MINATITLÁN  E.E. ODONTOLOGÍA PREVENTIVA</vt:lpstr>
      <vt:lpstr>Presentación de PowerPoint</vt:lpstr>
      <vt:lpstr>Presentación de PowerPoint</vt:lpstr>
      <vt:lpstr>PRENSION DEL INSTRUMENTO</vt:lpstr>
      <vt:lpstr>PROFILAXIS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ODONTOLOGÍA PREVENTIVA</dc:title>
  <dc:creator>Odontologia</dc:creator>
  <cp:lastModifiedBy>NORMA IDALIA OROZCO</cp:lastModifiedBy>
  <cp:revision>58</cp:revision>
  <dcterms:created xsi:type="dcterms:W3CDTF">2016-05-03T12:58:31Z</dcterms:created>
  <dcterms:modified xsi:type="dcterms:W3CDTF">2024-02-20T18:47:11Z</dcterms:modified>
</cp:coreProperties>
</file>