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</p:sldMasterIdLst>
  <p:notesMasterIdLst>
    <p:notesMasterId r:id="rId21"/>
  </p:notesMasterIdLst>
  <p:sldIdLst>
    <p:sldId id="256" r:id="rId2"/>
    <p:sldId id="278" r:id="rId3"/>
    <p:sldId id="279" r:id="rId4"/>
    <p:sldId id="258" r:id="rId5"/>
    <p:sldId id="259" r:id="rId6"/>
    <p:sldId id="267" r:id="rId7"/>
    <p:sldId id="261" r:id="rId8"/>
    <p:sldId id="277" r:id="rId9"/>
    <p:sldId id="263" r:id="rId10"/>
    <p:sldId id="264" r:id="rId11"/>
    <p:sldId id="268" r:id="rId12"/>
    <p:sldId id="280" r:id="rId13"/>
    <p:sldId id="274" r:id="rId14"/>
    <p:sldId id="266" r:id="rId15"/>
    <p:sldId id="269" r:id="rId16"/>
    <p:sldId id="270" r:id="rId17"/>
    <p:sldId id="275" r:id="rId18"/>
    <p:sldId id="282" r:id="rId19"/>
    <p:sldId id="28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72438-AF1B-26AC-A60D-43DE29C7A1C9}" v="6" dt="2022-12-01T01:41:42.013"/>
    <p1510:client id="{BF58D835-08B5-7563-04FC-B60E2DCFBDFF}" v="46" dt="2022-12-01T01:14:52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5" d="100"/>
          <a:sy n="25" d="100"/>
        </p:scale>
        <p:origin x="-13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_trad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s-ES_tradnl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_tradn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3EDAF5D-FFE8-4763-A4F4-79D796B4490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082DA-8293-4B68-93EF-A2D6B6ABB712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5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9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0C83FD16-7ADE-4A48-9428-BE170D61D0A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27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316FFA22-A041-4D81-BE5A-62E53E9ACB7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27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3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2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5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6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7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9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4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5136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171345" y="2065016"/>
            <a:ext cx="6135300" cy="4153336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2" name="Picture 5124" descr="Flechas blancas pintadas en el asfalto">
            <a:extLst>
              <a:ext uri="{FF2B5EF4-FFF2-40B4-BE49-F238E27FC236}">
                <a16:creationId xmlns:a16="http://schemas.microsoft.com/office/drawing/2014/main" id="{5BC5B123-3C11-4862-766B-BB6D24663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1" r="10540" b="-1"/>
          <a:stretch/>
        </p:blipFill>
        <p:spPr>
          <a:xfrm>
            <a:off x="2060828" y="1"/>
            <a:ext cx="6418085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405590" y="1443800"/>
            <a:ext cx="5056735" cy="690495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3" name="Isosceles Triangle 5142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7681" y="5272381"/>
            <a:ext cx="2378429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5" name="Rectangle 514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4783" y="2495824"/>
            <a:ext cx="3372170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7" name="Frame 514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36146" y="2166847"/>
            <a:ext cx="4249446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4012" y="3087528"/>
            <a:ext cx="2713713" cy="1345720"/>
          </a:xfrm>
          <a:noFill/>
        </p:spPr>
        <p:txBody>
          <a:bodyPr anchor="ctr">
            <a:normAutofit/>
          </a:bodyPr>
          <a:lstStyle/>
          <a:p>
            <a:r>
              <a:rPr lang="es-ES_tradnl" sz="2400">
                <a:solidFill>
                  <a:srgbClr val="080808"/>
                </a:solidFill>
              </a:rPr>
              <a:t>Dirección y control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8014" y="4527440"/>
            <a:ext cx="2025708" cy="65999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s-MX" sz="400">
                <a:solidFill>
                  <a:srgbClr val="080808"/>
                </a:solidFill>
              </a:rPr>
              <a:t>Universidad Veracruzana</a:t>
            </a:r>
          </a:p>
          <a:p>
            <a:r>
              <a:rPr lang="es-MX" sz="400">
                <a:solidFill>
                  <a:srgbClr val="080808"/>
                </a:solidFill>
              </a:rPr>
              <a:t>Facultad de Contaduría y Administración</a:t>
            </a:r>
          </a:p>
          <a:p>
            <a:r>
              <a:rPr lang="es-MX" sz="400">
                <a:solidFill>
                  <a:srgbClr val="080808"/>
                </a:solidFill>
              </a:rPr>
              <a:t>Licenciatura en Gestión y Dirección de Negocios</a:t>
            </a:r>
            <a:endParaRPr lang="es-MX" sz="400">
              <a:solidFill>
                <a:srgbClr val="080808"/>
              </a:solidFill>
              <a:cs typeface="Calibri"/>
            </a:endParaRPr>
          </a:p>
          <a:p>
            <a:r>
              <a:rPr lang="es-MX" sz="400">
                <a:solidFill>
                  <a:srgbClr val="080808"/>
                </a:solidFill>
              </a:rPr>
              <a:t>Material elaborado por: Mtra. Luz del Carmen Rendón Bonilla</a:t>
            </a:r>
            <a:endParaRPr lang="es-MX" sz="400">
              <a:solidFill>
                <a:srgbClr val="080808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4" name="Rectangle 1639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6" name="Freeform: Shape 1639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s-ES_tradnl"/>
              <a:t>Motivación</a:t>
            </a:r>
          </a:p>
        </p:txBody>
      </p:sp>
      <p:sp>
        <p:nvSpPr>
          <p:cNvPr id="16398" name="Arc 1639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s-ES_tradnl" sz="1500"/>
              <a:t>Significa “mover, conducir, impulsar la acción”. A través de ella se logra la ejecución del trabajo tendiente a la obtención de objetivos.</a:t>
            </a:r>
          </a:p>
          <a:p>
            <a:r>
              <a:rPr lang="es-ES_tradnl" sz="1500"/>
              <a:t>Teorías de motivación:</a:t>
            </a:r>
          </a:p>
          <a:p>
            <a:pPr lvl="1"/>
            <a:r>
              <a:rPr lang="es-ES_tradnl" sz="1500"/>
              <a:t>Jerarquía de necesidades de abraham maslow: fisiológicas, de seguridad, pertenencia, reconocimiento y estima, así como de autorrealización.</a:t>
            </a:r>
          </a:p>
          <a:p>
            <a:pPr lvl="1"/>
            <a:r>
              <a:rPr lang="es-ES_tradnl" sz="1500"/>
              <a:t>Jerarquía de motivación e higiene de herzberg: propone dos niveles de necesidades:</a:t>
            </a:r>
          </a:p>
          <a:p>
            <a:pPr lvl="2"/>
            <a:r>
              <a:rPr lang="es-ES_tradnl" sz="1500"/>
              <a:t>Factores de higiene o mantenimiento: evitan la falta de satisfacción pero no motivan ejemplo: la limpieza en el área de trabajo.</a:t>
            </a:r>
          </a:p>
          <a:p>
            <a:pPr lvl="2"/>
            <a:r>
              <a:rPr lang="es-ES_tradnl" sz="1500"/>
              <a:t>Motivadores: producen bienestar. Ejemplo: reconocimiento, responsabilidad.</a:t>
            </a:r>
          </a:p>
          <a:p>
            <a:pPr lvl="1"/>
            <a:endParaRPr lang="es-ES_tradnl"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3" name="Rectangle 22535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Supervisión</a:t>
            </a:r>
          </a:p>
        </p:txBody>
      </p:sp>
      <p:sp>
        <p:nvSpPr>
          <p:cNvPr id="22538" name="Freeform: Shape 22537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28650" y="1825625"/>
            <a:ext cx="4168866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La supervisión o liderazgo consiste en ordenar y vigilar a los subordinados en la realización adecuada de sus actividades. </a:t>
            </a:r>
          </a:p>
        </p:txBody>
      </p:sp>
      <p:sp>
        <p:nvSpPr>
          <p:cNvPr id="22540" name="Oval 22539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42" name="Block Arc 22541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544" name="Freeform: Shape 22543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546" name="Straight Connector 22545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8" name="Freeform: Shape 22547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550" name="Arc 22549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52" name="Freeform: Shape 22551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531861" y="1604747"/>
            <a:ext cx="4864676" cy="3648507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811185" y="1604747"/>
            <a:ext cx="4864676" cy="3648507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091765" y="1"/>
            <a:ext cx="4960470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6964" y="3571620"/>
            <a:ext cx="496047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83930" y="5407279"/>
            <a:ext cx="955808" cy="71685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Control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6974" y="575331"/>
            <a:ext cx="1321281" cy="99096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35233" y="1596115"/>
            <a:ext cx="700047" cy="52503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2970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89853" y="1698171"/>
            <a:ext cx="2971546" cy="4516360"/>
          </a:xfrm>
        </p:spPr>
        <p:txBody>
          <a:bodyPr anchor="t">
            <a:normAutofit/>
          </a:bodyPr>
          <a:lstStyle/>
          <a:p>
            <a:r>
              <a:rPr lang="es-ES_tradnl" sz="3100"/>
              <a:t>Concepto de control</a:t>
            </a:r>
          </a:p>
        </p:txBody>
      </p:sp>
      <p:sp>
        <p:nvSpPr>
          <p:cNvPr id="29707" name="Freeform: Shape 2970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709" name="Rectangle 2970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711" name="Rectangle 2971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13" name="Freeform: Shape 2971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idx="1"/>
          </p:nvPr>
        </p:nvSpPr>
        <p:spPr>
          <a:xfrm>
            <a:off x="482600" y="1698170"/>
            <a:ext cx="4858885" cy="4516361"/>
          </a:xfrm>
        </p:spPr>
        <p:txBody>
          <a:bodyPr>
            <a:normAutofit/>
          </a:bodyPr>
          <a:lstStyle/>
          <a:p>
            <a:r>
              <a:rPr lang="es-ES_tradnl" sz="1700"/>
              <a:t>Es la etapa del proceso administrativo que tiene por objeto analizar, evaluar, corregir, mantener o mejorar los resultados mediante la medición de la ejecución de los planes de la organización.</a:t>
            </a:r>
          </a:p>
          <a:p>
            <a:r>
              <a:rPr lang="es-ES_tradnl" sz="1700"/>
              <a:t>El control sirve como:</a:t>
            </a:r>
          </a:p>
          <a:p>
            <a:pPr lvl="1"/>
            <a:r>
              <a:rPr lang="es-ES_tradnl" sz="1700"/>
              <a:t>Un instrumento de supervisión.</a:t>
            </a:r>
          </a:p>
          <a:p>
            <a:pPr lvl="1"/>
            <a:r>
              <a:rPr lang="es-ES_tradnl" sz="1700"/>
              <a:t>Medio para obligar a cumplir planes.</a:t>
            </a:r>
          </a:p>
          <a:p>
            <a:pPr lvl="1"/>
            <a:r>
              <a:rPr lang="es-ES_tradnl" sz="1700"/>
              <a:t>Base para mejorar nuevos planes.</a:t>
            </a:r>
          </a:p>
          <a:p>
            <a:endParaRPr lang="es-ES_tradnl" sz="1700"/>
          </a:p>
        </p:txBody>
      </p:sp>
      <p:sp>
        <p:nvSpPr>
          <p:cNvPr id="29715" name="Isosceles Triangle 2971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717" name="Isosceles Triangle 2971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378700" cy="666750"/>
          </a:xfrm>
        </p:spPr>
        <p:txBody>
          <a:bodyPr>
            <a:normAutofit fontScale="90000"/>
          </a:bodyPr>
          <a:lstStyle/>
          <a:p>
            <a:r>
              <a:rPr lang="es-ES_tradnl"/>
              <a:t>Principios de control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2133600"/>
            <a:ext cx="3810000" cy="4343400"/>
          </a:xfrm>
        </p:spPr>
        <p:txBody>
          <a:bodyPr/>
          <a:lstStyle/>
          <a:p>
            <a:r>
              <a:rPr lang="es-ES_tradnl" sz="2400" u="sng"/>
              <a:t>Del equilibrio: </a:t>
            </a:r>
            <a:r>
              <a:rPr lang="es-ES_tradnl" sz="2400"/>
              <a:t>paridad entre autoridad y responsabilidad.</a:t>
            </a:r>
          </a:p>
          <a:p>
            <a:r>
              <a:rPr lang="es-ES_tradnl" sz="2400" u="sng"/>
              <a:t>De los objetivos:</a:t>
            </a:r>
            <a:r>
              <a:rPr lang="es-ES_tradnl" sz="2400"/>
              <a:t> el control es un medio para alcanzar los objetivos.</a:t>
            </a:r>
          </a:p>
          <a:p>
            <a:r>
              <a:rPr lang="es-ES_tradnl" sz="2400" u="sng"/>
              <a:t>De la oportunidad:</a:t>
            </a:r>
            <a:r>
              <a:rPr lang="es-ES_tradnl" sz="2400"/>
              <a:t> debe aplicarse antes de que se cometa el error</a:t>
            </a:r>
            <a:r>
              <a:rPr lang="es-ES_tradnl"/>
              <a:t>.</a:t>
            </a:r>
            <a:endParaRPr lang="es-ES_tradnl" u="sng"/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9200" y="2133600"/>
            <a:ext cx="3810000" cy="4267200"/>
          </a:xfrm>
        </p:spPr>
        <p:txBody>
          <a:bodyPr/>
          <a:lstStyle/>
          <a:p>
            <a:r>
              <a:rPr lang="es-ES_tradnl" sz="2400" u="sng"/>
              <a:t>De las desviaciones:</a:t>
            </a:r>
            <a:r>
              <a:rPr lang="es-ES_tradnl" sz="2400"/>
              <a:t> las variaciones deben ser estudiadas para conocer los motivos y establecer medidas correctivas necesarias.</a:t>
            </a:r>
          </a:p>
          <a:p>
            <a:r>
              <a:rPr lang="es-ES_tradnl" sz="2400" u="sng"/>
              <a:t>De excepción:</a:t>
            </a:r>
            <a:r>
              <a:rPr lang="es-ES_tradnl" sz="2400"/>
              <a:t> debe aplicarse a actividades excepcionales o representativas, para reducir costos y tiempo. </a:t>
            </a:r>
            <a:endParaRPr lang="es-ES_tradnl" sz="2400"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Rectangle 23561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3603048" cy="5571065"/>
          </a:xfrm>
        </p:spPr>
        <p:txBody>
          <a:bodyPr>
            <a:normAutofit/>
          </a:bodyPr>
          <a:lstStyle/>
          <a:p>
            <a:r>
              <a:rPr lang="es-ES_tradnl" sz="3100"/>
              <a:t>Etapas del proceso de control</a:t>
            </a:r>
          </a:p>
        </p:txBody>
      </p:sp>
      <p:sp>
        <p:nvSpPr>
          <p:cNvPr id="23571" name="Freeform: Shape 23563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87577" y="3359"/>
            <a:ext cx="1409491" cy="1407490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572" name="Rectangle 23565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65267" y="134348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573" name="Rectangle 5"/>
          <p:cNvSpPr>
            <a:spLocks noGrp="1" noChangeArrowheads="1"/>
          </p:cNvSpPr>
          <p:nvPr>
            <p:ph idx="1"/>
          </p:nvPr>
        </p:nvSpPr>
        <p:spPr>
          <a:xfrm>
            <a:off x="4568248" y="643467"/>
            <a:ext cx="4093150" cy="5571065"/>
          </a:xfrm>
        </p:spPr>
        <p:txBody>
          <a:bodyPr anchor="ctr">
            <a:normAutofit/>
          </a:bodyPr>
          <a:lstStyle/>
          <a:p>
            <a:r>
              <a:rPr lang="es-ES_tradnl" sz="1700" u="sng"/>
              <a:t>Establecimiento de estándares</a:t>
            </a:r>
            <a:r>
              <a:rPr lang="es-ES_tradnl" sz="1700"/>
              <a:t>: un estándar es un patrón , modelo o guía sobre el cual se efectúa el control. Representan el estado de ejecución deseado.</a:t>
            </a:r>
          </a:p>
          <a:p>
            <a:r>
              <a:rPr lang="es-ES_tradnl" sz="1700" u="sng"/>
              <a:t>Medición de resultados</a:t>
            </a:r>
            <a:r>
              <a:rPr lang="es-ES_tradnl" sz="1700"/>
              <a:t>: comparar la ejecución y los resultados, de acuerdo con los estándares.</a:t>
            </a:r>
          </a:p>
          <a:p>
            <a:r>
              <a:rPr lang="es-ES_tradnl" sz="1700" u="sng"/>
              <a:t>Corrección</a:t>
            </a:r>
            <a:r>
              <a:rPr lang="es-ES_tradnl" sz="1700"/>
              <a:t>: acción correctiva de las desviaciones encontradas. </a:t>
            </a:r>
          </a:p>
          <a:p>
            <a:r>
              <a:rPr lang="es-ES_tradnl" sz="1700" u="sng"/>
              <a:t>Retroalimentación</a:t>
            </a:r>
            <a:r>
              <a:rPr lang="es-ES_tradnl" sz="1700"/>
              <a:t>: permite adaptar el sistema administrativo en el tiempo con base en la información obtenida.</a:t>
            </a:r>
          </a:p>
        </p:txBody>
      </p:sp>
      <p:sp>
        <p:nvSpPr>
          <p:cNvPr id="23574" name="Rectangle 2356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2640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0" name="Isosceles Triangle 23569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2583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6" name="Rectangle 24595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288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598" name="Rectangle 24597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288" y="0"/>
            <a:ext cx="2414186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44154" y="1608667"/>
            <a:ext cx="2117456" cy="4501127"/>
          </a:xfrm>
        </p:spPr>
        <p:txBody>
          <a:bodyPr anchor="t">
            <a:normAutofit/>
          </a:bodyPr>
          <a:lstStyle/>
          <a:p>
            <a:pPr algn="r"/>
            <a:r>
              <a:rPr lang="es-ES_tradnl" sz="2800">
                <a:solidFill>
                  <a:srgbClr val="FFFFFF"/>
                </a:solidFill>
              </a:rPr>
              <a:t>Campos de control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10773" y="1608667"/>
            <a:ext cx="2566469" cy="4501127"/>
          </a:xfrm>
        </p:spPr>
        <p:txBody>
          <a:bodyPr>
            <a:normAutofit/>
          </a:bodyPr>
          <a:lstStyle/>
          <a:p>
            <a:r>
              <a:rPr lang="es-ES_tradnl" sz="1700"/>
              <a:t>Financiero</a:t>
            </a:r>
          </a:p>
          <a:p>
            <a:pPr lvl="1"/>
            <a:r>
              <a:rPr lang="es-ES_tradnl" sz="1700"/>
              <a:t>Auditorías financieras, fiscales.</a:t>
            </a:r>
          </a:p>
          <a:p>
            <a:pPr lvl="1"/>
            <a:r>
              <a:rPr lang="es-ES_tradnl" sz="1700"/>
              <a:t>Control presupuestario</a:t>
            </a:r>
          </a:p>
          <a:p>
            <a:pPr lvl="1"/>
            <a:r>
              <a:rPr lang="es-ES_tradnl" sz="1700"/>
              <a:t>Control de ingresos en caja</a:t>
            </a:r>
          </a:p>
          <a:p>
            <a:pPr lvl="1"/>
            <a:r>
              <a:rPr lang="es-ES_tradnl" sz="1700"/>
              <a:t>Control de gastos</a:t>
            </a:r>
          </a:p>
          <a:p>
            <a:pPr lvl="1"/>
            <a:r>
              <a:rPr lang="es-ES_tradnl" sz="1700"/>
              <a:t>Control de sueldos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217272" y="1608667"/>
            <a:ext cx="2566467" cy="4501127"/>
          </a:xfrm>
        </p:spPr>
        <p:txBody>
          <a:bodyPr>
            <a:normAutofit/>
          </a:bodyPr>
          <a:lstStyle/>
          <a:p>
            <a:r>
              <a:rPr lang="es-ES_tradnl" sz="1700"/>
              <a:t>No financiero o administrativo:</a:t>
            </a:r>
          </a:p>
          <a:p>
            <a:pPr lvl="1"/>
            <a:r>
              <a:rPr lang="es-ES_tradnl" sz="1700"/>
              <a:t>Auditorías administrativas.</a:t>
            </a:r>
          </a:p>
          <a:p>
            <a:pPr lvl="1"/>
            <a:r>
              <a:rPr lang="es-ES_tradnl" sz="1700"/>
              <a:t>Supervisión de las funciones desempeñadas por los trabajadores.</a:t>
            </a:r>
          </a:p>
          <a:p>
            <a:pPr lvl="1"/>
            <a:r>
              <a:rPr lang="es-ES_tradnl" sz="1700"/>
              <a:t>Estudios de tiempos y movimientos.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5" name="Rectangle 30794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7" name="Rectangle 3079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9" name="Rectangle 3079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1" name="Rectangle 3080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03" name="Freeform: Shape 3080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05" name="Rectangle 3080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Técnicas de control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36295" y="649480"/>
            <a:ext cx="226897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/>
              <a:t>Algunos ejemplos son:</a:t>
            </a:r>
          </a:p>
          <a:p>
            <a:pPr lvl="1"/>
            <a:r>
              <a:rPr lang="en-US" sz="1700"/>
              <a:t>Sistemas de información</a:t>
            </a:r>
          </a:p>
          <a:p>
            <a:pPr lvl="1"/>
            <a:r>
              <a:rPr lang="en-US" sz="1700"/>
              <a:t>Gráficas y diagramas</a:t>
            </a:r>
          </a:p>
          <a:p>
            <a:pPr lvl="1"/>
            <a:r>
              <a:rPr lang="en-US" sz="1700"/>
              <a:t>Estudio de métodos (tiempos y movimientos).</a:t>
            </a:r>
          </a:p>
          <a:p>
            <a:pPr lvl="1"/>
            <a:r>
              <a:rPr lang="en-US" sz="1700"/>
              <a:t>Métodos cuantitativos</a:t>
            </a:r>
          </a:p>
          <a:p>
            <a:pPr lvl="1"/>
            <a:r>
              <a:rPr lang="en-US" sz="1700"/>
              <a:t>Control interno</a:t>
            </a:r>
          </a:p>
          <a:p>
            <a:pPr lvl="1"/>
            <a:r>
              <a:rPr lang="en-US" sz="1700"/>
              <a:t>Avances presupuestales o programáticos.</a:t>
            </a:r>
          </a:p>
        </p:txBody>
      </p:sp>
      <p:pic>
        <p:nvPicPr>
          <p:cNvPr id="30791" name="Picture 30790" descr="Gráficas financieras en una pantalla oscura">
            <a:extLst>
              <a:ext uri="{FF2B5EF4-FFF2-40B4-BE49-F238E27FC236}">
                <a16:creationId xmlns:a16="http://schemas.microsoft.com/office/drawing/2014/main" id="{92548C19-42F5-01A3-0DF2-4AEA94A60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42" r="38755" b="4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C9D0F-FF2F-CCF2-37C3-02BD1299B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cs typeface="Calibri Light"/>
              </a:rPr>
              <a:t>Fuentes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FCDEE4-BC3A-6464-EA31-ABCF3CEF0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s" b="1" dirty="0">
                <a:ea typeface="+mn-lt"/>
                <a:cs typeface="+mn-lt"/>
              </a:rPr>
              <a:t>Básicas</a:t>
            </a:r>
            <a:endParaRPr lang="es-ES" b="1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s" dirty="0">
                <a:ea typeface="+mn-lt"/>
                <a:cs typeface="+mn-lt"/>
              </a:rPr>
              <a:t>Reyes, A. (1996). Administración de Empresas Modernas. México. Limusa. </a:t>
            </a:r>
            <a:r>
              <a:rPr lang="en-US" dirty="0">
                <a:ea typeface="+mn-lt"/>
                <a:cs typeface="+mn-lt"/>
              </a:rPr>
              <a:t> </a:t>
            </a:r>
            <a:endParaRPr lang="es-ES" b="1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s" dirty="0">
                <a:ea typeface="+mn-lt"/>
                <a:cs typeface="+mn-lt"/>
              </a:rPr>
              <a:t>Robbins, S. (1997). Administración, Teoría y Práctica. México. Prentice-Hall.</a:t>
            </a:r>
            <a:r>
              <a:rPr lang="en-US" dirty="0">
                <a:ea typeface="+mn-lt"/>
                <a:cs typeface="+mn-lt"/>
              </a:rPr>
              <a:t> </a:t>
            </a:r>
            <a:endParaRPr lang="es-ES" b="1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s" dirty="0">
                <a:ea typeface="+mn-lt"/>
                <a:cs typeface="+mn-lt"/>
              </a:rPr>
              <a:t>Stoner, J. (2003). Administración. México. Prentice-Hall.</a:t>
            </a:r>
            <a:r>
              <a:rPr lang="en-US" dirty="0">
                <a:ea typeface="+mn-lt"/>
                <a:cs typeface="+mn-lt"/>
              </a:rPr>
              <a:t> </a:t>
            </a:r>
            <a:endParaRPr lang="es-ES" b="1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ea typeface="+mn-lt"/>
              <a:cs typeface="+mn-lt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" b="1" dirty="0">
                <a:ea typeface="+mn-lt"/>
                <a:cs typeface="+mn-lt"/>
              </a:rPr>
              <a:t>Complementarias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s-ES" b="1" dirty="0">
                <a:ea typeface="+mn-lt"/>
                <a:cs typeface="+mn-lt"/>
              </a:rPr>
              <a:t> 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s" dirty="0">
                <a:ea typeface="+mn-lt"/>
                <a:cs typeface="+mn-lt"/>
              </a:rPr>
              <a:t>Chiavenato, I. (1999). Introducción a la teoría general de la administración. México. Mc Graw-Hill.</a:t>
            </a:r>
            <a:r>
              <a:rPr lang="en-US" dirty="0">
                <a:ea typeface="+mn-lt"/>
                <a:cs typeface="+mn-lt"/>
              </a:rPr>
              <a:t> </a:t>
            </a:r>
            <a:endParaRPr lang="es-ES" b="1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s" dirty="0">
                <a:ea typeface="+mn-lt"/>
                <a:cs typeface="+mn-lt"/>
              </a:rPr>
              <a:t>Cunningham, W. (1991). Introducción a la administración. Edit. Mc Graw-Hill, México.</a:t>
            </a:r>
            <a:r>
              <a:rPr lang="en-US" dirty="0">
                <a:ea typeface="+mn-lt"/>
                <a:cs typeface="+mn-lt"/>
              </a:rPr>
              <a:t> </a:t>
            </a:r>
            <a:endParaRPr lang="es-ES" b="1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s" dirty="0">
                <a:ea typeface="+mn-lt"/>
                <a:cs typeface="+mn-lt"/>
              </a:rPr>
              <a:t>Diaz, R. (2015). Desarrollo sustentable. México. Mc Graw-Hill.</a:t>
            </a:r>
            <a:r>
              <a:rPr lang="en-US" dirty="0">
                <a:ea typeface="+mn-lt"/>
                <a:cs typeface="+mn-lt"/>
              </a:rPr>
              <a:t> </a:t>
            </a:r>
            <a:endParaRPr lang="es-ES" b="1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s" dirty="0">
                <a:ea typeface="+mn-lt"/>
                <a:cs typeface="+mn-lt"/>
              </a:rPr>
              <a:t>Garza, J. (2000). Administración contemporánea. México. Mc. Graw-Hill.</a:t>
            </a:r>
            <a:r>
              <a:rPr lang="en-US" dirty="0">
                <a:ea typeface="+mn-lt"/>
                <a:cs typeface="+mn-lt"/>
              </a:rPr>
              <a:t> </a:t>
            </a:r>
            <a:endParaRPr lang="es-ES" b="1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s" dirty="0" err="1">
                <a:ea typeface="+mn-lt"/>
                <a:cs typeface="+mn-lt"/>
              </a:rPr>
              <a:t>Hammer</a:t>
            </a:r>
            <a:r>
              <a:rPr lang="es" dirty="0">
                <a:ea typeface="+mn-lt"/>
                <a:cs typeface="+mn-lt"/>
              </a:rPr>
              <a:t>, M. </a:t>
            </a:r>
            <a:r>
              <a:rPr lang="es" dirty="0" err="1">
                <a:ea typeface="+mn-lt"/>
                <a:cs typeface="+mn-lt"/>
              </a:rPr>
              <a:t>et.al</a:t>
            </a:r>
            <a:r>
              <a:rPr lang="es" dirty="0">
                <a:ea typeface="+mn-lt"/>
                <a:cs typeface="+mn-lt"/>
              </a:rPr>
              <a:t>.(1994). </a:t>
            </a:r>
            <a:r>
              <a:rPr lang="es" dirty="0" err="1">
                <a:ea typeface="+mn-lt"/>
                <a:cs typeface="+mn-lt"/>
              </a:rPr>
              <a:t>Reingenieria</a:t>
            </a:r>
            <a:r>
              <a:rPr lang="es" dirty="0">
                <a:ea typeface="+mn-lt"/>
                <a:cs typeface="+mn-lt"/>
              </a:rPr>
              <a:t>. México. Norma.</a:t>
            </a:r>
            <a:r>
              <a:rPr lang="en-US" dirty="0">
                <a:ea typeface="+mn-lt"/>
                <a:cs typeface="+mn-lt"/>
              </a:rPr>
              <a:t> </a:t>
            </a:r>
            <a:endParaRPr lang="es-ES" b="1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s" dirty="0">
                <a:ea typeface="+mn-lt"/>
                <a:cs typeface="+mn-lt"/>
              </a:rPr>
              <a:t>Hernández, S. (2002). Administración. México. Mc. Graw-Hill. </a:t>
            </a:r>
            <a:r>
              <a:rPr lang="en-US" dirty="0">
                <a:ea typeface="+mn-lt"/>
                <a:cs typeface="+mn-lt"/>
              </a:rPr>
              <a:t> </a:t>
            </a:r>
            <a:endParaRPr lang="es-ES" b="1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s" dirty="0">
                <a:ea typeface="+mn-lt"/>
                <a:cs typeface="+mn-lt"/>
              </a:rPr>
              <a:t>Muñoz, J. (1986). </a:t>
            </a:r>
            <a:r>
              <a:rPr lang="es" dirty="0" err="1">
                <a:ea typeface="+mn-lt"/>
                <a:cs typeface="+mn-lt"/>
              </a:rPr>
              <a:t>Introduccion</a:t>
            </a:r>
            <a:r>
              <a:rPr lang="es" dirty="0">
                <a:ea typeface="+mn-lt"/>
                <a:cs typeface="+mn-lt"/>
              </a:rPr>
              <a:t> a la administración. México. Editorial Diana.</a:t>
            </a:r>
            <a:r>
              <a:rPr lang="en-US" dirty="0">
                <a:ea typeface="+mn-lt"/>
                <a:cs typeface="+mn-lt"/>
              </a:rPr>
              <a:t> </a:t>
            </a:r>
            <a:endParaRPr lang="es-ES" b="1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s" dirty="0">
                <a:ea typeface="+mn-lt"/>
                <a:cs typeface="+mn-lt"/>
              </a:rPr>
              <a:t>Rodríguez, J. (2003). Introducción a la administración con enfoque de sistemas. México. Trillas. </a:t>
            </a:r>
            <a:endParaRPr lang="es-ES" b="1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s" dirty="0" err="1">
                <a:ea typeface="+mn-lt"/>
                <a:cs typeface="+mn-lt"/>
              </a:rPr>
              <a:t>Spendolini</a:t>
            </a:r>
            <a:r>
              <a:rPr lang="es" dirty="0">
                <a:ea typeface="+mn-lt"/>
                <a:cs typeface="+mn-lt"/>
              </a:rPr>
              <a:t>, M. (1995). Benchmarking. México. Norma. </a:t>
            </a:r>
            <a:r>
              <a:rPr lang="en-US" dirty="0">
                <a:ea typeface="+mn-lt"/>
                <a:cs typeface="+mn-lt"/>
              </a:rPr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129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6A52871-7339-8052-68DF-37AB2E80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77" y="312787"/>
            <a:ext cx="5791724" cy="5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9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3687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s-ES_tradnl" sz="3100"/>
              <a:t>Contenido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1782981"/>
            <a:ext cx="8178799" cy="4393982"/>
          </a:xfrm>
        </p:spPr>
        <p:txBody>
          <a:bodyPr>
            <a:normAutofit/>
          </a:bodyPr>
          <a:lstStyle/>
          <a:p>
            <a:r>
              <a:rPr lang="es-ES_tradnl" sz="1700">
                <a:hlinkClick r:id="" action="ppaction://noaction"/>
              </a:rPr>
              <a:t>Concepto de dirección</a:t>
            </a:r>
            <a:endParaRPr lang="es-ES_tradnl" sz="1700"/>
          </a:p>
          <a:p>
            <a:r>
              <a:rPr lang="es-ES_tradnl" sz="1700">
                <a:hlinkClick r:id="" action="ppaction://noaction"/>
              </a:rPr>
              <a:t>Principios de dirección</a:t>
            </a:r>
            <a:endParaRPr lang="es-ES_tradnl" sz="1700"/>
          </a:p>
          <a:p>
            <a:r>
              <a:rPr lang="es-ES_tradnl" sz="1700">
                <a:hlinkClick r:id="" action="ppaction://noaction"/>
              </a:rPr>
              <a:t>Etapas del proceso de dirección</a:t>
            </a:r>
            <a:endParaRPr lang="es-ES_tradnl" sz="1700"/>
          </a:p>
          <a:p>
            <a:r>
              <a:rPr lang="es-ES_tradnl" sz="1700">
                <a:hlinkClick r:id="" action="ppaction://noaction"/>
              </a:rPr>
              <a:t>Concepto de control</a:t>
            </a:r>
            <a:endParaRPr lang="es-ES_tradnl" sz="1700"/>
          </a:p>
          <a:p>
            <a:r>
              <a:rPr lang="es-ES" sz="1700">
                <a:hlinkClick r:id="" action="ppaction://noaction"/>
              </a:rPr>
              <a:t>Principios de control</a:t>
            </a:r>
            <a:endParaRPr lang="es-ES" sz="1700"/>
          </a:p>
          <a:p>
            <a:r>
              <a:rPr lang="es-ES_tradnl" sz="1700">
                <a:hlinkClick r:id="" action="ppaction://noaction"/>
              </a:rPr>
              <a:t>Etapas del proceso de control</a:t>
            </a:r>
            <a:endParaRPr lang="es-ES_tradnl" sz="1700"/>
          </a:p>
          <a:p>
            <a:r>
              <a:rPr lang="es-ES_tradnl" sz="1700">
                <a:hlinkClick r:id="" action="ppaction://noaction"/>
              </a:rPr>
              <a:t>Campos de control</a:t>
            </a:r>
            <a:endParaRPr lang="es-ES_tradnl" sz="1700"/>
          </a:p>
          <a:p>
            <a:r>
              <a:rPr lang="es-ES_tradnl" sz="1700">
                <a:hlinkClick r:id="" action="ppaction://noaction"/>
              </a:rPr>
              <a:t>Técnicas de control</a:t>
            </a:r>
            <a:endParaRPr lang="es-ES_tradnl" sz="1700"/>
          </a:p>
          <a:p>
            <a:endParaRPr lang="es-ES" sz="1700"/>
          </a:p>
        </p:txBody>
      </p:sp>
      <p:sp>
        <p:nvSpPr>
          <p:cNvPr id="36874" name="Rectangle 3687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6" name="Isosceles Triangle 3687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8" name="Isosceles Triangle 3687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880" name="Rectangle 3687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Dirección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Freeform: Shape 717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s-ES_tradnl"/>
              <a:t>Concepto de dirección</a:t>
            </a:r>
          </a:p>
        </p:txBody>
      </p:sp>
      <p:sp>
        <p:nvSpPr>
          <p:cNvPr id="7181" name="Arc 718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s-ES_tradnl"/>
              <a:t>Es la ejecución de los planes de acuerdo a la estructura organizacional mediante la guía de los esfuerzos del grupo social a través de la motivación, comunicación y supervisión.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Principios de dirección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214563"/>
            <a:ext cx="3886200" cy="388143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s-ES_tradnl" sz="2400" u="sng"/>
              <a:t>Armonía del objetivo o coordinación de intereses:</a:t>
            </a:r>
            <a:r>
              <a:rPr lang="es-ES_tradnl" sz="2400"/>
              <a:t> la dirección será eficiente si se encamina al objetivo de la empresa.</a:t>
            </a:r>
          </a:p>
          <a:p>
            <a:pPr>
              <a:lnSpc>
                <a:spcPct val="90000"/>
              </a:lnSpc>
            </a:pPr>
            <a:r>
              <a:rPr lang="es-ES_tradnl" sz="2400" u="sng"/>
              <a:t>Impersonalidad del mando:</a:t>
            </a:r>
            <a:r>
              <a:rPr lang="es-ES_tradnl" sz="2400"/>
              <a:t> la autoridad y el mando que emana de los directivos, surgen como una necesidad para lograr objetivos. No deben involucrarse cuestiones personales.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2214563"/>
            <a:ext cx="4348163" cy="388143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s-ES_tradnl" sz="2400" u="sng"/>
              <a:t>Supervisión directa:</a:t>
            </a:r>
            <a:r>
              <a:rPr lang="es-ES_tradnl" sz="2400"/>
              <a:t> apoyo y comunicación que brinde un dirigente a sus subordinados.</a:t>
            </a:r>
          </a:p>
          <a:p>
            <a:pPr>
              <a:lnSpc>
                <a:spcPct val="90000"/>
              </a:lnSpc>
            </a:pPr>
            <a:r>
              <a:rPr lang="es-ES_tradnl" sz="2400" u="sng"/>
              <a:t>Vía jerárquica:</a:t>
            </a:r>
            <a:r>
              <a:rPr lang="es-ES_tradnl" sz="2400"/>
              <a:t> importancia de respetar canales de comunicación de la organización formal.</a:t>
            </a:r>
          </a:p>
          <a:p>
            <a:pPr>
              <a:lnSpc>
                <a:spcPct val="90000"/>
              </a:lnSpc>
            </a:pPr>
            <a:r>
              <a:rPr lang="es-ES_tradnl" sz="2400" u="sng"/>
              <a:t>Aprovechamiento del conflicto:</a:t>
            </a:r>
            <a:r>
              <a:rPr lang="es-ES_tradnl" sz="2400"/>
              <a:t> los obstáculos que se anteponen al logro de metas ofrecen al administrador el adoptar nuevas estrategias o alternativas.</a:t>
            </a:r>
          </a:p>
          <a:p>
            <a:pPr>
              <a:lnSpc>
                <a:spcPct val="90000"/>
              </a:lnSpc>
            </a:pPr>
            <a:endParaRPr lang="es-ES_tradnl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2" name="Rectangle 2151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4" name="Oval 2151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Etapas del proceso de dirección</a:t>
            </a:r>
          </a:p>
        </p:txBody>
      </p:sp>
      <p:sp>
        <p:nvSpPr>
          <p:cNvPr id="21516" name="Arc 2151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8" name="Oval 21517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27614" y="1526033"/>
            <a:ext cx="4152298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hlinkClick r:id="" action="ppaction://noaction"/>
              </a:rPr>
              <a:t>Toma de decisiones</a:t>
            </a:r>
            <a:endParaRPr lang="en-US"/>
          </a:p>
          <a:p>
            <a:r>
              <a:rPr lang="en-US">
                <a:hlinkClick r:id="" action="ppaction://noaction"/>
              </a:rPr>
              <a:t>Integración</a:t>
            </a:r>
            <a:endParaRPr lang="en-US"/>
          </a:p>
          <a:p>
            <a:r>
              <a:rPr lang="en-US">
                <a:hlinkClick r:id="" action="ppaction://noaction"/>
              </a:rPr>
              <a:t>Comunicación</a:t>
            </a:r>
            <a:endParaRPr lang="en-US"/>
          </a:p>
          <a:p>
            <a:r>
              <a:rPr lang="en-US">
                <a:hlinkClick r:id="" action="ppaction://noaction"/>
              </a:rPr>
              <a:t>Motivación</a:t>
            </a:r>
            <a:endParaRPr lang="en-US"/>
          </a:p>
          <a:p>
            <a:r>
              <a:rPr lang="en-US">
                <a:hlinkClick r:id="" action="ppaction://noaction"/>
              </a:rPr>
              <a:t>Supervisión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8" name="Rectangle 1229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0" name="Freeform: Shape 1229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s-ES_tradnl"/>
              <a:t>Toma de decisiones</a:t>
            </a:r>
          </a:p>
        </p:txBody>
      </p:sp>
      <p:sp>
        <p:nvSpPr>
          <p:cNvPr id="12302" name="Arc 1230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3" name="Rectangle 1029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s-ES_tradnl" sz="1700"/>
              <a:t>Es la elección de un curso de acción entre varias alternativas.</a:t>
            </a:r>
          </a:p>
          <a:p>
            <a:r>
              <a:rPr lang="es-ES_tradnl" sz="1700"/>
              <a:t>Consta de las siguientes etapas:</a:t>
            </a:r>
          </a:p>
          <a:p>
            <a:pPr lvl="1"/>
            <a:r>
              <a:rPr lang="es-ES_tradnl" sz="1700"/>
              <a:t>Definición del problema: cuál es el problema a resolver y no confundir con los colaterales.</a:t>
            </a:r>
          </a:p>
          <a:p>
            <a:pPr lvl="1"/>
            <a:r>
              <a:rPr lang="es-ES_tradnl" sz="1700"/>
              <a:t>Análisis del problema: desglosar sus componentes y los del sistema en que se desarrolla para determinar alternativas de solución.</a:t>
            </a:r>
          </a:p>
          <a:p>
            <a:pPr lvl="1"/>
            <a:r>
              <a:rPr lang="es-ES_tradnl" sz="1700"/>
              <a:t>Evaluación de alternativas: estudiar sus ventajas y desventajas y su factibilidad de implementación.</a:t>
            </a:r>
          </a:p>
          <a:p>
            <a:pPr lvl="1"/>
            <a:r>
              <a:rPr lang="es-ES_tradnl" sz="1700"/>
              <a:t>Seleccionar la alternativa adecuada</a:t>
            </a:r>
          </a:p>
          <a:p>
            <a:pPr lvl="1"/>
            <a:r>
              <a:rPr lang="es-ES_tradnl" sz="1700"/>
              <a:t>Ejecutar la alternativa seleccionada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80" name="Rectangle 3277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Integración</a:t>
            </a:r>
          </a:p>
        </p:txBody>
      </p:sp>
      <p:sp>
        <p:nvSpPr>
          <p:cNvPr id="32782" name="Freeform: Shape 3278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28650" y="1825625"/>
            <a:ext cx="4168866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Función administrativa que se encarga del allegamiento de recursos que la entidad requiere para su operación normal.</a:t>
            </a:r>
          </a:p>
          <a:p>
            <a:r>
              <a:rPr lang="en-US"/>
              <a:t>Algunos autores la presentan como una etapa del proceso administrativo.</a:t>
            </a:r>
          </a:p>
        </p:txBody>
      </p:sp>
      <p:sp>
        <p:nvSpPr>
          <p:cNvPr id="32784" name="Oval 3278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86" name="Block Arc 3278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788" name="Freeform: Shape 3278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2790" name="Straight Connector 3278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2" name="Freeform: Shape 3279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794" name="Arc 3279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96" name="Freeform: Shape 3279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0" name="Rectangle 1536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2" name="Freeform: Shape 1537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s-ES_tradnl" sz="2800">
                <a:solidFill>
                  <a:srgbClr val="FFFFFF"/>
                </a:solidFill>
              </a:rPr>
              <a:t>Comunicación</a:t>
            </a:r>
          </a:p>
        </p:txBody>
      </p:sp>
      <p:sp>
        <p:nvSpPr>
          <p:cNvPr id="15374" name="Arc 1537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s-ES_tradnl" sz="1400"/>
              <a:t>Es el proceso a través del cual se transmite y recibe información en un grupo social.</a:t>
            </a:r>
          </a:p>
          <a:p>
            <a:r>
              <a:rPr lang="es-ES_tradnl" sz="1400"/>
              <a:t>El proceso de comunicación consta de los siguientes elementos básicos:  emisor, código, mensaje, canal, receptor, retroalimentación. </a:t>
            </a:r>
          </a:p>
          <a:p>
            <a:r>
              <a:rPr lang="es-ES_tradnl" sz="1400"/>
              <a:t>La comunicación se clasifica en: </a:t>
            </a:r>
          </a:p>
          <a:p>
            <a:pPr lvl="1"/>
            <a:r>
              <a:rPr lang="es-ES_tradnl" sz="1400"/>
              <a:t>Formal: se origina en la estructura formal de la empresa. Ejemplo: manuales, instructivos, órdenes.</a:t>
            </a:r>
          </a:p>
          <a:p>
            <a:pPr lvl="1"/>
            <a:r>
              <a:rPr lang="es-ES_tradnl" sz="1400"/>
              <a:t>Informal: surge de grupos informales de la organización y no sigue los canales formales. Ejemplo: chismes, comentarios, opiniones, etc.</a:t>
            </a:r>
          </a:p>
          <a:p>
            <a:pPr lvl="1"/>
            <a:r>
              <a:rPr lang="es-ES_tradnl" sz="1400"/>
              <a:t>Los 2 tipos de comunicación pueden darse en forma: vertical, horizontal, verbal o escrita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256</TotalTime>
  <Words>839</Words>
  <Application>Microsoft Office PowerPoint</Application>
  <PresentationFormat>Presentación en pantalla (4:3)</PresentationFormat>
  <Paragraphs>94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Office Theme</vt:lpstr>
      <vt:lpstr>Dirección y control</vt:lpstr>
      <vt:lpstr>Contenido</vt:lpstr>
      <vt:lpstr>Dirección</vt:lpstr>
      <vt:lpstr>Concepto de dirección</vt:lpstr>
      <vt:lpstr>Principios de dirección</vt:lpstr>
      <vt:lpstr>Etapas del proceso de dirección</vt:lpstr>
      <vt:lpstr>Toma de decisiones</vt:lpstr>
      <vt:lpstr>Integración</vt:lpstr>
      <vt:lpstr>Comunicación</vt:lpstr>
      <vt:lpstr>Motivación</vt:lpstr>
      <vt:lpstr>Supervisión</vt:lpstr>
      <vt:lpstr>Control</vt:lpstr>
      <vt:lpstr>Concepto de control</vt:lpstr>
      <vt:lpstr>Principios de control</vt:lpstr>
      <vt:lpstr>Etapas del proceso de control</vt:lpstr>
      <vt:lpstr>Campos de control</vt:lpstr>
      <vt:lpstr>Técnicas de control</vt:lpstr>
      <vt:lpstr>Fuentes</vt:lpstr>
      <vt:lpstr>Presentación de PowerPoint</vt:lpstr>
    </vt:vector>
  </TitlesOfParts>
  <Company>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Y CONTROL</dc:title>
  <dc:creator>Luz del Carmen Rendón Bonilla</dc:creator>
  <cp:keywords>Modificado el 240709</cp:keywords>
  <cp:lastModifiedBy>Docencia</cp:lastModifiedBy>
  <cp:revision>62</cp:revision>
  <dcterms:created xsi:type="dcterms:W3CDTF">1999-12-08T12:50:12Z</dcterms:created>
  <dcterms:modified xsi:type="dcterms:W3CDTF">2022-12-12T20:31:15Z</dcterms:modified>
</cp:coreProperties>
</file>