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sldIdLst>
    <p:sldId id="256" r:id="rId2"/>
    <p:sldId id="272" r:id="rId3"/>
    <p:sldId id="257" r:id="rId4"/>
    <p:sldId id="258" r:id="rId5"/>
    <p:sldId id="259" r:id="rId6"/>
    <p:sldId id="273" r:id="rId7"/>
    <p:sldId id="260" r:id="rId8"/>
    <p:sldId id="261" r:id="rId9"/>
    <p:sldId id="262" r:id="rId10"/>
    <p:sldId id="263" r:id="rId11"/>
    <p:sldId id="264" r:id="rId12"/>
    <p:sldId id="265" r:id="rId13"/>
    <p:sldId id="274" r:id="rId14"/>
    <p:sldId id="266" r:id="rId15"/>
    <p:sldId id="267" r:id="rId16"/>
    <p:sldId id="268" r:id="rId17"/>
    <p:sldId id="269" r:id="rId18"/>
    <p:sldId id="270" r:id="rId19"/>
    <p:sldId id="275" r:id="rId20"/>
    <p:sldId id="271" r:id="rId21"/>
    <p:sldId id="276" r:id="rId22"/>
    <p:sldId id="277" r:id="rId23"/>
    <p:sldId id="278" r:id="rId24"/>
    <p:sldId id="279" r:id="rId25"/>
    <p:sldId id="281" r:id="rId26"/>
    <p:sldId id="280" r:id="rId27"/>
    <p:sldId id="282" r:id="rId28"/>
    <p:sldId id="284" r:id="rId29"/>
    <p:sldId id="283" r:id="rId3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99"/>
    <a:srgbClr val="CCCC00"/>
    <a:srgbClr val="FF99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E8E65-B826-5F98-CB9E-A912E0DB5BA9}" v="62" dt="2022-12-01T00:44:08.715"/>
    <p1510:client id="{D9C507D2-62B9-57BA-1310-318851E5F528}" v="16" dt="2022-12-01T01:38:23.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76" autoAdjust="0"/>
    <p:restoredTop sz="94671" autoAdjust="0"/>
  </p:normalViewPr>
  <p:slideViewPr>
    <p:cSldViewPr>
      <p:cViewPr varScale="1">
        <p:scale>
          <a:sx n="75" d="100"/>
          <a:sy n="75" d="100"/>
        </p:scale>
        <p:origin x="-7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9633D7-EB3D-4ECC-99A8-35D385AAD25E}" type="doc">
      <dgm:prSet loTypeId="urn:microsoft.com/office/officeart/2005/8/layout/matrix3" loCatId="matrix" qsTypeId="urn:microsoft.com/office/officeart/2005/8/quickstyle/simple1" qsCatId="simple" csTypeId="urn:microsoft.com/office/officeart/2005/8/colors/colorful2" csCatId="colorful"/>
      <dgm:spPr/>
      <dgm:t>
        <a:bodyPr/>
        <a:lstStyle/>
        <a:p>
          <a:endParaRPr lang="en-US"/>
        </a:p>
      </dgm:t>
    </dgm:pt>
    <dgm:pt modelId="{56225949-F48D-4086-AB47-40B2BA3D86EF}">
      <dgm:prSet/>
      <dgm:spPr/>
      <dgm:t>
        <a:bodyPr/>
        <a:lstStyle/>
        <a:p>
          <a:r>
            <a:rPr lang="es-MX"/>
            <a:t>5.-	Su conocimiento por parte del personal afectado, ayuda por sí solo al logro de los objetivos.</a:t>
          </a:r>
          <a:endParaRPr lang="en-US"/>
        </a:p>
      </dgm:t>
    </dgm:pt>
    <dgm:pt modelId="{2BD53233-6EF3-4A11-BD96-F097CA2795C1}" type="parTrans" cxnId="{376B9FE8-4C53-4473-87E8-586FFBA5A18E}">
      <dgm:prSet/>
      <dgm:spPr/>
      <dgm:t>
        <a:bodyPr/>
        <a:lstStyle/>
        <a:p>
          <a:endParaRPr lang="en-US"/>
        </a:p>
      </dgm:t>
    </dgm:pt>
    <dgm:pt modelId="{505BE539-B18B-4388-B8E3-A19DB8C99023}" type="sibTrans" cxnId="{376B9FE8-4C53-4473-87E8-586FFBA5A18E}">
      <dgm:prSet/>
      <dgm:spPr/>
      <dgm:t>
        <a:bodyPr/>
        <a:lstStyle/>
        <a:p>
          <a:endParaRPr lang="en-US"/>
        </a:p>
      </dgm:t>
    </dgm:pt>
    <dgm:pt modelId="{7D265A02-6690-4725-A3FE-ABA9D7DC8E3F}">
      <dgm:prSet/>
      <dgm:spPr/>
      <dgm:t>
        <a:bodyPr/>
        <a:lstStyle/>
        <a:p>
          <a:r>
            <a:rPr lang="es-MX"/>
            <a:t>6.-	La atención se concentra en el logro de los problemas mediatos, los inmediatos ya quedaron incluidos en la planeación.</a:t>
          </a:r>
          <a:endParaRPr lang="en-US"/>
        </a:p>
      </dgm:t>
    </dgm:pt>
    <dgm:pt modelId="{D736C3AB-9A43-444B-AEE8-A964AC89E801}" type="parTrans" cxnId="{63CA1470-0DDE-4A03-9ECB-AD75A6606038}">
      <dgm:prSet/>
      <dgm:spPr/>
      <dgm:t>
        <a:bodyPr/>
        <a:lstStyle/>
        <a:p>
          <a:endParaRPr lang="en-US"/>
        </a:p>
      </dgm:t>
    </dgm:pt>
    <dgm:pt modelId="{04EC0B19-A26E-44F4-9DA7-F0005CFFFAC1}" type="sibTrans" cxnId="{63CA1470-0DDE-4A03-9ECB-AD75A6606038}">
      <dgm:prSet/>
      <dgm:spPr/>
      <dgm:t>
        <a:bodyPr/>
        <a:lstStyle/>
        <a:p>
          <a:endParaRPr lang="en-US"/>
        </a:p>
      </dgm:t>
    </dgm:pt>
    <dgm:pt modelId="{40462E07-E2F3-42B5-B9FB-EAC62CE328C8}">
      <dgm:prSet/>
      <dgm:spPr/>
      <dgm:t>
        <a:bodyPr/>
        <a:lstStyle/>
        <a:p>
          <a:r>
            <a:rPr lang="es-MX"/>
            <a:t>7.-	Los recursos son aprovechados correctamente.</a:t>
          </a:r>
          <a:endParaRPr lang="en-US"/>
        </a:p>
      </dgm:t>
    </dgm:pt>
    <dgm:pt modelId="{646A030E-D5EE-4D93-AA66-A7FC95660E9A}" type="parTrans" cxnId="{D8694154-898F-41C7-BACE-68C33DFBA4CC}">
      <dgm:prSet/>
      <dgm:spPr/>
      <dgm:t>
        <a:bodyPr/>
        <a:lstStyle/>
        <a:p>
          <a:endParaRPr lang="en-US"/>
        </a:p>
      </dgm:t>
    </dgm:pt>
    <dgm:pt modelId="{50A45908-E522-47B3-B3EB-5AA23DE08439}" type="sibTrans" cxnId="{D8694154-898F-41C7-BACE-68C33DFBA4CC}">
      <dgm:prSet/>
      <dgm:spPr/>
      <dgm:t>
        <a:bodyPr/>
        <a:lstStyle/>
        <a:p>
          <a:endParaRPr lang="en-US"/>
        </a:p>
      </dgm:t>
    </dgm:pt>
    <dgm:pt modelId="{15A30ACF-DE70-40D2-BC65-71734D51BCEA}">
      <dgm:prSet/>
      <dgm:spPr/>
      <dgm:t>
        <a:bodyPr/>
        <a:lstStyle/>
        <a:p>
          <a:r>
            <a:rPr lang="es-MX"/>
            <a:t>8.-	Sirve como herramienta de control.</a:t>
          </a:r>
          <a:endParaRPr lang="en-US"/>
        </a:p>
      </dgm:t>
    </dgm:pt>
    <dgm:pt modelId="{39C46AC1-5D95-43EF-B480-A6386F8882AD}" type="parTrans" cxnId="{A54BE1CF-5EC2-4718-8FEA-D986E741BABF}">
      <dgm:prSet/>
      <dgm:spPr/>
      <dgm:t>
        <a:bodyPr/>
        <a:lstStyle/>
        <a:p>
          <a:endParaRPr lang="en-US"/>
        </a:p>
      </dgm:t>
    </dgm:pt>
    <dgm:pt modelId="{55B6A94A-4079-4502-B2E5-D519349609CB}" type="sibTrans" cxnId="{A54BE1CF-5EC2-4718-8FEA-D986E741BABF}">
      <dgm:prSet/>
      <dgm:spPr/>
      <dgm:t>
        <a:bodyPr/>
        <a:lstStyle/>
        <a:p>
          <a:endParaRPr lang="en-US"/>
        </a:p>
      </dgm:t>
    </dgm:pt>
    <dgm:pt modelId="{99F7D9CC-A071-46D3-B17B-8458D8A24E88}" type="pres">
      <dgm:prSet presAssocID="{B99633D7-EB3D-4ECC-99A8-35D385AAD25E}" presName="matrix" presStyleCnt="0">
        <dgm:presLayoutVars>
          <dgm:chMax val="1"/>
          <dgm:dir/>
          <dgm:resizeHandles val="exact"/>
        </dgm:presLayoutVars>
      </dgm:prSet>
      <dgm:spPr/>
    </dgm:pt>
    <dgm:pt modelId="{157EB4E5-1243-4FD7-B26B-7E425490413E}" type="pres">
      <dgm:prSet presAssocID="{B99633D7-EB3D-4ECC-99A8-35D385AAD25E}" presName="diamond" presStyleLbl="bgShp" presStyleIdx="0" presStyleCnt="1"/>
      <dgm:spPr/>
    </dgm:pt>
    <dgm:pt modelId="{DCFF30F4-1B1E-4C9C-AD11-82C483402EB0}" type="pres">
      <dgm:prSet presAssocID="{B99633D7-EB3D-4ECC-99A8-35D385AAD25E}" presName="quad1" presStyleLbl="node1" presStyleIdx="0" presStyleCnt="4">
        <dgm:presLayoutVars>
          <dgm:chMax val="0"/>
          <dgm:chPref val="0"/>
          <dgm:bulletEnabled val="1"/>
        </dgm:presLayoutVars>
      </dgm:prSet>
      <dgm:spPr/>
    </dgm:pt>
    <dgm:pt modelId="{A23354EF-2D2B-4346-8411-552C4137932F}" type="pres">
      <dgm:prSet presAssocID="{B99633D7-EB3D-4ECC-99A8-35D385AAD25E}" presName="quad2" presStyleLbl="node1" presStyleIdx="1" presStyleCnt="4">
        <dgm:presLayoutVars>
          <dgm:chMax val="0"/>
          <dgm:chPref val="0"/>
          <dgm:bulletEnabled val="1"/>
        </dgm:presLayoutVars>
      </dgm:prSet>
      <dgm:spPr/>
    </dgm:pt>
    <dgm:pt modelId="{53E7C18E-32EB-4545-8009-F2F12C048BBF}" type="pres">
      <dgm:prSet presAssocID="{B99633D7-EB3D-4ECC-99A8-35D385AAD25E}" presName="quad3" presStyleLbl="node1" presStyleIdx="2" presStyleCnt="4">
        <dgm:presLayoutVars>
          <dgm:chMax val="0"/>
          <dgm:chPref val="0"/>
          <dgm:bulletEnabled val="1"/>
        </dgm:presLayoutVars>
      </dgm:prSet>
      <dgm:spPr/>
    </dgm:pt>
    <dgm:pt modelId="{9056B440-A610-46B9-977D-99096A000974}" type="pres">
      <dgm:prSet presAssocID="{B99633D7-EB3D-4ECC-99A8-35D385AAD25E}" presName="quad4" presStyleLbl="node1" presStyleIdx="3" presStyleCnt="4">
        <dgm:presLayoutVars>
          <dgm:chMax val="0"/>
          <dgm:chPref val="0"/>
          <dgm:bulletEnabled val="1"/>
        </dgm:presLayoutVars>
      </dgm:prSet>
      <dgm:spPr/>
    </dgm:pt>
  </dgm:ptLst>
  <dgm:cxnLst>
    <dgm:cxn modelId="{90852012-0AE5-4FF1-9BEA-FFF55A65729B}" type="presOf" srcId="{15A30ACF-DE70-40D2-BC65-71734D51BCEA}" destId="{9056B440-A610-46B9-977D-99096A000974}" srcOrd="0" destOrd="0" presId="urn:microsoft.com/office/officeart/2005/8/layout/matrix3"/>
    <dgm:cxn modelId="{63CA1470-0DDE-4A03-9ECB-AD75A6606038}" srcId="{B99633D7-EB3D-4ECC-99A8-35D385AAD25E}" destId="{7D265A02-6690-4725-A3FE-ABA9D7DC8E3F}" srcOrd="1" destOrd="0" parTransId="{D736C3AB-9A43-444B-AEE8-A964AC89E801}" sibTransId="{04EC0B19-A26E-44F4-9DA7-F0005CFFFAC1}"/>
    <dgm:cxn modelId="{D8694154-898F-41C7-BACE-68C33DFBA4CC}" srcId="{B99633D7-EB3D-4ECC-99A8-35D385AAD25E}" destId="{40462E07-E2F3-42B5-B9FB-EAC62CE328C8}" srcOrd="2" destOrd="0" parTransId="{646A030E-D5EE-4D93-AA66-A7FC95660E9A}" sibTransId="{50A45908-E522-47B3-B3EB-5AA23DE08439}"/>
    <dgm:cxn modelId="{AEA66754-F0A8-48E0-9780-D625906D3D96}" type="presOf" srcId="{B99633D7-EB3D-4ECC-99A8-35D385AAD25E}" destId="{99F7D9CC-A071-46D3-B17B-8458D8A24E88}" srcOrd="0" destOrd="0" presId="urn:microsoft.com/office/officeart/2005/8/layout/matrix3"/>
    <dgm:cxn modelId="{F39BC487-F642-4882-A8C8-306325835880}" type="presOf" srcId="{40462E07-E2F3-42B5-B9FB-EAC62CE328C8}" destId="{53E7C18E-32EB-4545-8009-F2F12C048BBF}" srcOrd="0" destOrd="0" presId="urn:microsoft.com/office/officeart/2005/8/layout/matrix3"/>
    <dgm:cxn modelId="{12CE23AE-BB7B-41B7-88A6-BD70DFF7B384}" type="presOf" srcId="{7D265A02-6690-4725-A3FE-ABA9D7DC8E3F}" destId="{A23354EF-2D2B-4346-8411-552C4137932F}" srcOrd="0" destOrd="0" presId="urn:microsoft.com/office/officeart/2005/8/layout/matrix3"/>
    <dgm:cxn modelId="{ED58FEC5-B4F7-4BA3-8976-B2554E2F8B6A}" type="presOf" srcId="{56225949-F48D-4086-AB47-40B2BA3D86EF}" destId="{DCFF30F4-1B1E-4C9C-AD11-82C483402EB0}" srcOrd="0" destOrd="0" presId="urn:microsoft.com/office/officeart/2005/8/layout/matrix3"/>
    <dgm:cxn modelId="{A54BE1CF-5EC2-4718-8FEA-D986E741BABF}" srcId="{B99633D7-EB3D-4ECC-99A8-35D385AAD25E}" destId="{15A30ACF-DE70-40D2-BC65-71734D51BCEA}" srcOrd="3" destOrd="0" parTransId="{39C46AC1-5D95-43EF-B480-A6386F8882AD}" sibTransId="{55B6A94A-4079-4502-B2E5-D519349609CB}"/>
    <dgm:cxn modelId="{376B9FE8-4C53-4473-87E8-586FFBA5A18E}" srcId="{B99633D7-EB3D-4ECC-99A8-35D385AAD25E}" destId="{56225949-F48D-4086-AB47-40B2BA3D86EF}" srcOrd="0" destOrd="0" parTransId="{2BD53233-6EF3-4A11-BD96-F097CA2795C1}" sibTransId="{505BE539-B18B-4388-B8E3-A19DB8C99023}"/>
    <dgm:cxn modelId="{241B6EE6-9A91-49FB-9BE3-EA8C6579CD19}" type="presParOf" srcId="{99F7D9CC-A071-46D3-B17B-8458D8A24E88}" destId="{157EB4E5-1243-4FD7-B26B-7E425490413E}" srcOrd="0" destOrd="0" presId="urn:microsoft.com/office/officeart/2005/8/layout/matrix3"/>
    <dgm:cxn modelId="{8BFCA5F2-478D-46CF-815C-1F29C7323C03}" type="presParOf" srcId="{99F7D9CC-A071-46D3-B17B-8458D8A24E88}" destId="{DCFF30F4-1B1E-4C9C-AD11-82C483402EB0}" srcOrd="1" destOrd="0" presId="urn:microsoft.com/office/officeart/2005/8/layout/matrix3"/>
    <dgm:cxn modelId="{8894B159-C6AF-4565-98A5-0478510E26BC}" type="presParOf" srcId="{99F7D9CC-A071-46D3-B17B-8458D8A24E88}" destId="{A23354EF-2D2B-4346-8411-552C4137932F}" srcOrd="2" destOrd="0" presId="urn:microsoft.com/office/officeart/2005/8/layout/matrix3"/>
    <dgm:cxn modelId="{45BA64EC-11ED-4E3A-9427-CB4D9CE97E5A}" type="presParOf" srcId="{99F7D9CC-A071-46D3-B17B-8458D8A24E88}" destId="{53E7C18E-32EB-4545-8009-F2F12C048BBF}" srcOrd="3" destOrd="0" presId="urn:microsoft.com/office/officeart/2005/8/layout/matrix3"/>
    <dgm:cxn modelId="{E564BE38-FFEA-4ABB-B3E5-AFF38D76ED92}" type="presParOf" srcId="{99F7D9CC-A071-46D3-B17B-8458D8A24E88}" destId="{9056B440-A610-46B9-977D-99096A00097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AF01E2-FCD3-4CDE-8FAC-624AEFAB7F38}" type="doc">
      <dgm:prSet loTypeId="urn:microsoft.com/office/officeart/2005/8/layout/equation2" loCatId="process" qsTypeId="urn:microsoft.com/office/officeart/2005/8/quickstyle/simple3" qsCatId="simple" csTypeId="urn:microsoft.com/office/officeart/2005/8/colors/accent1_2" csCatId="accent1" phldr="1"/>
      <dgm:spPr/>
    </dgm:pt>
    <dgm:pt modelId="{12CE27E8-9DC6-4738-ABE2-3181D7FFDB1C}">
      <dgm:prSet phldrT="[Texto]"/>
      <dgm:spPr/>
      <dgm:t>
        <a:bodyPr/>
        <a:lstStyle/>
        <a:p>
          <a:r>
            <a:rPr lang="es-ES_tradnl" b="1" dirty="0"/>
            <a:t>Materiales</a:t>
          </a:r>
        </a:p>
      </dgm:t>
    </dgm:pt>
    <dgm:pt modelId="{06712729-7E2D-474F-AF09-BABF8C97CEFD}" type="parTrans" cxnId="{1205FC96-4EDB-488D-AE95-8947B3D1CEE6}">
      <dgm:prSet/>
      <dgm:spPr/>
      <dgm:t>
        <a:bodyPr/>
        <a:lstStyle/>
        <a:p>
          <a:endParaRPr lang="es-ES_tradnl"/>
        </a:p>
      </dgm:t>
    </dgm:pt>
    <dgm:pt modelId="{862E4998-1AE1-4820-986E-C0ADA88E0920}" type="sibTrans" cxnId="{1205FC96-4EDB-488D-AE95-8947B3D1CEE6}">
      <dgm:prSet/>
      <dgm:spPr/>
      <dgm:t>
        <a:bodyPr/>
        <a:lstStyle/>
        <a:p>
          <a:endParaRPr lang="es-ES_tradnl"/>
        </a:p>
      </dgm:t>
    </dgm:pt>
    <dgm:pt modelId="{9126A08E-CCDB-40B8-AA58-BF97060F81C8}">
      <dgm:prSet phldrT="[Texto]"/>
      <dgm:spPr/>
      <dgm:t>
        <a:bodyPr/>
        <a:lstStyle/>
        <a:p>
          <a:r>
            <a:rPr lang="es-ES_tradnl" b="1" dirty="0"/>
            <a:t>Mano de obra</a:t>
          </a:r>
        </a:p>
      </dgm:t>
    </dgm:pt>
    <dgm:pt modelId="{092D2241-E3AC-46F6-AA6E-4E688E3ECCC7}" type="parTrans" cxnId="{1661A6BF-4FF0-4D13-97F2-0EA061F692AB}">
      <dgm:prSet/>
      <dgm:spPr/>
      <dgm:t>
        <a:bodyPr/>
        <a:lstStyle/>
        <a:p>
          <a:endParaRPr lang="es-ES_tradnl"/>
        </a:p>
      </dgm:t>
    </dgm:pt>
    <dgm:pt modelId="{F54492C3-0DE9-4459-A63A-51D9CE7E3EE3}" type="sibTrans" cxnId="{1661A6BF-4FF0-4D13-97F2-0EA061F692AB}">
      <dgm:prSet/>
      <dgm:spPr/>
      <dgm:t>
        <a:bodyPr/>
        <a:lstStyle/>
        <a:p>
          <a:endParaRPr lang="es-ES_tradnl"/>
        </a:p>
      </dgm:t>
    </dgm:pt>
    <dgm:pt modelId="{EA6BDD96-2EB9-42A3-ABA4-280D335D4E9F}">
      <dgm:prSet phldrT="[Texto]"/>
      <dgm:spPr/>
      <dgm:t>
        <a:bodyPr/>
        <a:lstStyle/>
        <a:p>
          <a:r>
            <a:rPr lang="es-ES_tradnl" dirty="0"/>
            <a:t>Costo Unitario de Producción</a:t>
          </a:r>
        </a:p>
      </dgm:t>
    </dgm:pt>
    <dgm:pt modelId="{70DB5536-5DA1-4560-ADD7-5BDDE6DC4968}" type="parTrans" cxnId="{A02AF3DA-BBFA-49E4-A042-3E4C05409794}">
      <dgm:prSet/>
      <dgm:spPr/>
      <dgm:t>
        <a:bodyPr/>
        <a:lstStyle/>
        <a:p>
          <a:endParaRPr lang="es-ES_tradnl"/>
        </a:p>
      </dgm:t>
    </dgm:pt>
    <dgm:pt modelId="{493899DA-9D2E-48F3-A2B9-CCECB44A2023}" type="sibTrans" cxnId="{A02AF3DA-BBFA-49E4-A042-3E4C05409794}">
      <dgm:prSet/>
      <dgm:spPr/>
      <dgm:t>
        <a:bodyPr/>
        <a:lstStyle/>
        <a:p>
          <a:endParaRPr lang="es-ES_tradnl"/>
        </a:p>
      </dgm:t>
    </dgm:pt>
    <dgm:pt modelId="{DF366481-BEB3-4CB3-A1DA-91A9DBC5895A}">
      <dgm:prSet phldrT="[Texto]"/>
      <dgm:spPr/>
      <dgm:t>
        <a:bodyPr/>
        <a:lstStyle/>
        <a:p>
          <a:r>
            <a:rPr lang="es-ES_tradnl" b="1" dirty="0"/>
            <a:t>CIF</a:t>
          </a:r>
        </a:p>
      </dgm:t>
    </dgm:pt>
    <dgm:pt modelId="{005B7921-22EC-4070-A04F-5F77605E240A}" type="parTrans" cxnId="{78D356D8-752C-4207-BFB8-9AD3F6050B6B}">
      <dgm:prSet/>
      <dgm:spPr/>
      <dgm:t>
        <a:bodyPr/>
        <a:lstStyle/>
        <a:p>
          <a:endParaRPr lang="es-ES_tradnl"/>
        </a:p>
      </dgm:t>
    </dgm:pt>
    <dgm:pt modelId="{AEB246CD-ED5C-48FF-A316-0E15A5946535}" type="sibTrans" cxnId="{78D356D8-752C-4207-BFB8-9AD3F6050B6B}">
      <dgm:prSet/>
      <dgm:spPr/>
      <dgm:t>
        <a:bodyPr/>
        <a:lstStyle/>
        <a:p>
          <a:endParaRPr lang="es-ES_tradnl"/>
        </a:p>
      </dgm:t>
    </dgm:pt>
    <dgm:pt modelId="{59A0FB5C-3AD0-4291-A57C-AC2FDD14D097}" type="pres">
      <dgm:prSet presAssocID="{41AF01E2-FCD3-4CDE-8FAC-624AEFAB7F38}" presName="Name0" presStyleCnt="0">
        <dgm:presLayoutVars>
          <dgm:dir/>
          <dgm:resizeHandles val="exact"/>
        </dgm:presLayoutVars>
      </dgm:prSet>
      <dgm:spPr/>
    </dgm:pt>
    <dgm:pt modelId="{EF172585-A8A3-467C-A22B-77A710993E13}" type="pres">
      <dgm:prSet presAssocID="{41AF01E2-FCD3-4CDE-8FAC-624AEFAB7F38}" presName="vNodes" presStyleCnt="0"/>
      <dgm:spPr/>
    </dgm:pt>
    <dgm:pt modelId="{373FF01D-9B71-4ECA-8BA3-3360E07676E0}" type="pres">
      <dgm:prSet presAssocID="{12CE27E8-9DC6-4738-ABE2-3181D7FFDB1C}" presName="node" presStyleLbl="node1" presStyleIdx="0" presStyleCnt="4">
        <dgm:presLayoutVars>
          <dgm:bulletEnabled val="1"/>
        </dgm:presLayoutVars>
      </dgm:prSet>
      <dgm:spPr/>
    </dgm:pt>
    <dgm:pt modelId="{D6A94AD3-E3F1-404D-AF82-C40F02658003}" type="pres">
      <dgm:prSet presAssocID="{862E4998-1AE1-4820-986E-C0ADA88E0920}" presName="spacerT" presStyleCnt="0"/>
      <dgm:spPr/>
    </dgm:pt>
    <dgm:pt modelId="{6ED681F5-D3B3-46D9-827F-61B2222EEC55}" type="pres">
      <dgm:prSet presAssocID="{862E4998-1AE1-4820-986E-C0ADA88E0920}" presName="sibTrans" presStyleLbl="sibTrans2D1" presStyleIdx="0" presStyleCnt="3"/>
      <dgm:spPr/>
    </dgm:pt>
    <dgm:pt modelId="{E7C3A2BB-CABC-4533-907B-4879589C0258}" type="pres">
      <dgm:prSet presAssocID="{862E4998-1AE1-4820-986E-C0ADA88E0920}" presName="spacerB" presStyleCnt="0"/>
      <dgm:spPr/>
    </dgm:pt>
    <dgm:pt modelId="{CB320630-13B8-4106-9E23-E27FE9E9554F}" type="pres">
      <dgm:prSet presAssocID="{9126A08E-CCDB-40B8-AA58-BF97060F81C8}" presName="node" presStyleLbl="node1" presStyleIdx="1" presStyleCnt="4">
        <dgm:presLayoutVars>
          <dgm:bulletEnabled val="1"/>
        </dgm:presLayoutVars>
      </dgm:prSet>
      <dgm:spPr/>
    </dgm:pt>
    <dgm:pt modelId="{0586AE97-2ADB-4AFC-8BAD-3EE0F3677976}" type="pres">
      <dgm:prSet presAssocID="{F54492C3-0DE9-4459-A63A-51D9CE7E3EE3}" presName="spacerT" presStyleCnt="0"/>
      <dgm:spPr/>
    </dgm:pt>
    <dgm:pt modelId="{6B1EC7A4-4452-40D7-9237-70DB36D65896}" type="pres">
      <dgm:prSet presAssocID="{F54492C3-0DE9-4459-A63A-51D9CE7E3EE3}" presName="sibTrans" presStyleLbl="sibTrans2D1" presStyleIdx="1" presStyleCnt="3"/>
      <dgm:spPr/>
    </dgm:pt>
    <dgm:pt modelId="{16CB49DD-BF45-43AB-B51E-D91047BD9EDF}" type="pres">
      <dgm:prSet presAssocID="{F54492C3-0DE9-4459-A63A-51D9CE7E3EE3}" presName="spacerB" presStyleCnt="0"/>
      <dgm:spPr/>
    </dgm:pt>
    <dgm:pt modelId="{437D695F-8BAA-4CC8-B565-C8DF3C410066}" type="pres">
      <dgm:prSet presAssocID="{DF366481-BEB3-4CB3-A1DA-91A9DBC5895A}" presName="node" presStyleLbl="node1" presStyleIdx="2" presStyleCnt="4">
        <dgm:presLayoutVars>
          <dgm:bulletEnabled val="1"/>
        </dgm:presLayoutVars>
      </dgm:prSet>
      <dgm:spPr/>
    </dgm:pt>
    <dgm:pt modelId="{411CEB91-3847-411E-A4D7-F76AC6CD7395}" type="pres">
      <dgm:prSet presAssocID="{41AF01E2-FCD3-4CDE-8FAC-624AEFAB7F38}" presName="sibTransLast" presStyleLbl="sibTrans2D1" presStyleIdx="2" presStyleCnt="3"/>
      <dgm:spPr/>
    </dgm:pt>
    <dgm:pt modelId="{F9520392-0836-40A3-8F8D-3D63BC7E479C}" type="pres">
      <dgm:prSet presAssocID="{41AF01E2-FCD3-4CDE-8FAC-624AEFAB7F38}" presName="connectorText" presStyleLbl="sibTrans2D1" presStyleIdx="2" presStyleCnt="3"/>
      <dgm:spPr/>
    </dgm:pt>
    <dgm:pt modelId="{5CAB0490-9B42-4B9B-9C9A-862F6DCA4A20}" type="pres">
      <dgm:prSet presAssocID="{41AF01E2-FCD3-4CDE-8FAC-624AEFAB7F38}" presName="lastNode" presStyleLbl="node1" presStyleIdx="3" presStyleCnt="4">
        <dgm:presLayoutVars>
          <dgm:bulletEnabled val="1"/>
        </dgm:presLayoutVars>
      </dgm:prSet>
      <dgm:spPr/>
    </dgm:pt>
  </dgm:ptLst>
  <dgm:cxnLst>
    <dgm:cxn modelId="{886C3A07-F1CA-44E8-8ED7-417B8DB88EDF}" type="presOf" srcId="{F54492C3-0DE9-4459-A63A-51D9CE7E3EE3}" destId="{6B1EC7A4-4452-40D7-9237-70DB36D65896}" srcOrd="0" destOrd="0" presId="urn:microsoft.com/office/officeart/2005/8/layout/equation2"/>
    <dgm:cxn modelId="{218E4634-0704-41E0-94D3-79F85BEDB5DC}" type="presOf" srcId="{AEB246CD-ED5C-48FF-A316-0E15A5946535}" destId="{411CEB91-3847-411E-A4D7-F76AC6CD7395}" srcOrd="0" destOrd="0" presId="urn:microsoft.com/office/officeart/2005/8/layout/equation2"/>
    <dgm:cxn modelId="{121A0B44-E865-49B2-93B3-893FCAF60A56}" type="presOf" srcId="{41AF01E2-FCD3-4CDE-8FAC-624AEFAB7F38}" destId="{59A0FB5C-3AD0-4291-A57C-AC2FDD14D097}" srcOrd="0" destOrd="0" presId="urn:microsoft.com/office/officeart/2005/8/layout/equation2"/>
    <dgm:cxn modelId="{9EC85F67-911F-42D9-82FB-611E17A501FE}" type="presOf" srcId="{862E4998-1AE1-4820-986E-C0ADA88E0920}" destId="{6ED681F5-D3B3-46D9-827F-61B2222EEC55}" srcOrd="0" destOrd="0" presId="urn:microsoft.com/office/officeart/2005/8/layout/equation2"/>
    <dgm:cxn modelId="{31C9D16F-4DDC-49F0-A910-59BE3AA17B9E}" type="presOf" srcId="{EA6BDD96-2EB9-42A3-ABA4-280D335D4E9F}" destId="{5CAB0490-9B42-4B9B-9C9A-862F6DCA4A20}" srcOrd="0" destOrd="0" presId="urn:microsoft.com/office/officeart/2005/8/layout/equation2"/>
    <dgm:cxn modelId="{1DB2DF79-E2F4-4CA4-BC5E-8B4B581ABD75}" type="presOf" srcId="{DF366481-BEB3-4CB3-A1DA-91A9DBC5895A}" destId="{437D695F-8BAA-4CC8-B565-C8DF3C410066}" srcOrd="0" destOrd="0" presId="urn:microsoft.com/office/officeart/2005/8/layout/equation2"/>
    <dgm:cxn modelId="{EFBF6293-B3BD-4781-A55E-FC79957E531F}" type="presOf" srcId="{9126A08E-CCDB-40B8-AA58-BF97060F81C8}" destId="{CB320630-13B8-4106-9E23-E27FE9E9554F}" srcOrd="0" destOrd="0" presId="urn:microsoft.com/office/officeart/2005/8/layout/equation2"/>
    <dgm:cxn modelId="{1205FC96-4EDB-488D-AE95-8947B3D1CEE6}" srcId="{41AF01E2-FCD3-4CDE-8FAC-624AEFAB7F38}" destId="{12CE27E8-9DC6-4738-ABE2-3181D7FFDB1C}" srcOrd="0" destOrd="0" parTransId="{06712729-7E2D-474F-AF09-BABF8C97CEFD}" sibTransId="{862E4998-1AE1-4820-986E-C0ADA88E0920}"/>
    <dgm:cxn modelId="{B3ACD5B8-FFBA-4BA5-9005-D457C803A64C}" type="presOf" srcId="{12CE27E8-9DC6-4738-ABE2-3181D7FFDB1C}" destId="{373FF01D-9B71-4ECA-8BA3-3360E07676E0}" srcOrd="0" destOrd="0" presId="urn:microsoft.com/office/officeart/2005/8/layout/equation2"/>
    <dgm:cxn modelId="{1661A6BF-4FF0-4D13-97F2-0EA061F692AB}" srcId="{41AF01E2-FCD3-4CDE-8FAC-624AEFAB7F38}" destId="{9126A08E-CCDB-40B8-AA58-BF97060F81C8}" srcOrd="1" destOrd="0" parTransId="{092D2241-E3AC-46F6-AA6E-4E688E3ECCC7}" sibTransId="{F54492C3-0DE9-4459-A63A-51D9CE7E3EE3}"/>
    <dgm:cxn modelId="{054434C9-49FD-4E39-B665-43293D865FC8}" type="presOf" srcId="{AEB246CD-ED5C-48FF-A316-0E15A5946535}" destId="{F9520392-0836-40A3-8F8D-3D63BC7E479C}" srcOrd="1" destOrd="0" presId="urn:microsoft.com/office/officeart/2005/8/layout/equation2"/>
    <dgm:cxn modelId="{78D356D8-752C-4207-BFB8-9AD3F6050B6B}" srcId="{41AF01E2-FCD3-4CDE-8FAC-624AEFAB7F38}" destId="{DF366481-BEB3-4CB3-A1DA-91A9DBC5895A}" srcOrd="2" destOrd="0" parTransId="{005B7921-22EC-4070-A04F-5F77605E240A}" sibTransId="{AEB246CD-ED5C-48FF-A316-0E15A5946535}"/>
    <dgm:cxn modelId="{A02AF3DA-BBFA-49E4-A042-3E4C05409794}" srcId="{41AF01E2-FCD3-4CDE-8FAC-624AEFAB7F38}" destId="{EA6BDD96-2EB9-42A3-ABA4-280D335D4E9F}" srcOrd="3" destOrd="0" parTransId="{70DB5536-5DA1-4560-ADD7-5BDDE6DC4968}" sibTransId="{493899DA-9D2E-48F3-A2B9-CCECB44A2023}"/>
    <dgm:cxn modelId="{E3576192-20B4-49BD-8351-5141A892A456}" type="presParOf" srcId="{59A0FB5C-3AD0-4291-A57C-AC2FDD14D097}" destId="{EF172585-A8A3-467C-A22B-77A710993E13}" srcOrd="0" destOrd="0" presId="urn:microsoft.com/office/officeart/2005/8/layout/equation2"/>
    <dgm:cxn modelId="{65F6A1AF-6D89-4FC1-B0CD-52B085F856A3}" type="presParOf" srcId="{EF172585-A8A3-467C-A22B-77A710993E13}" destId="{373FF01D-9B71-4ECA-8BA3-3360E07676E0}" srcOrd="0" destOrd="0" presId="urn:microsoft.com/office/officeart/2005/8/layout/equation2"/>
    <dgm:cxn modelId="{3E8F0554-3B50-42B5-9056-51C026337774}" type="presParOf" srcId="{EF172585-A8A3-467C-A22B-77A710993E13}" destId="{D6A94AD3-E3F1-404D-AF82-C40F02658003}" srcOrd="1" destOrd="0" presId="urn:microsoft.com/office/officeart/2005/8/layout/equation2"/>
    <dgm:cxn modelId="{EB8609FF-FCEA-49C7-ABD1-A2868713DF08}" type="presParOf" srcId="{EF172585-A8A3-467C-A22B-77A710993E13}" destId="{6ED681F5-D3B3-46D9-827F-61B2222EEC55}" srcOrd="2" destOrd="0" presId="urn:microsoft.com/office/officeart/2005/8/layout/equation2"/>
    <dgm:cxn modelId="{0035E96D-98EC-409B-8A22-AFD81E047459}" type="presParOf" srcId="{EF172585-A8A3-467C-A22B-77A710993E13}" destId="{E7C3A2BB-CABC-4533-907B-4879589C0258}" srcOrd="3" destOrd="0" presId="urn:microsoft.com/office/officeart/2005/8/layout/equation2"/>
    <dgm:cxn modelId="{0CF7B731-B4E3-4E58-9142-6D08770CA5EB}" type="presParOf" srcId="{EF172585-A8A3-467C-A22B-77A710993E13}" destId="{CB320630-13B8-4106-9E23-E27FE9E9554F}" srcOrd="4" destOrd="0" presId="urn:microsoft.com/office/officeart/2005/8/layout/equation2"/>
    <dgm:cxn modelId="{3845A7E9-F30F-4419-9737-168BC6843DE5}" type="presParOf" srcId="{EF172585-A8A3-467C-A22B-77A710993E13}" destId="{0586AE97-2ADB-4AFC-8BAD-3EE0F3677976}" srcOrd="5" destOrd="0" presId="urn:microsoft.com/office/officeart/2005/8/layout/equation2"/>
    <dgm:cxn modelId="{304DF2A2-D197-472C-8A5B-E9563E0E670B}" type="presParOf" srcId="{EF172585-A8A3-467C-A22B-77A710993E13}" destId="{6B1EC7A4-4452-40D7-9237-70DB36D65896}" srcOrd="6" destOrd="0" presId="urn:microsoft.com/office/officeart/2005/8/layout/equation2"/>
    <dgm:cxn modelId="{455D2DFD-EEF0-4D3F-A1EB-2289C1AB65FB}" type="presParOf" srcId="{EF172585-A8A3-467C-A22B-77A710993E13}" destId="{16CB49DD-BF45-43AB-B51E-D91047BD9EDF}" srcOrd="7" destOrd="0" presId="urn:microsoft.com/office/officeart/2005/8/layout/equation2"/>
    <dgm:cxn modelId="{2A4D83ED-5015-4B72-AF38-934B04881495}" type="presParOf" srcId="{EF172585-A8A3-467C-A22B-77A710993E13}" destId="{437D695F-8BAA-4CC8-B565-C8DF3C410066}" srcOrd="8" destOrd="0" presId="urn:microsoft.com/office/officeart/2005/8/layout/equation2"/>
    <dgm:cxn modelId="{1125F420-F692-4461-8580-7FB62D34157E}" type="presParOf" srcId="{59A0FB5C-3AD0-4291-A57C-AC2FDD14D097}" destId="{411CEB91-3847-411E-A4D7-F76AC6CD7395}" srcOrd="1" destOrd="0" presId="urn:microsoft.com/office/officeart/2005/8/layout/equation2"/>
    <dgm:cxn modelId="{CCBC3283-6720-49CB-BBE1-480CCF7F1135}" type="presParOf" srcId="{411CEB91-3847-411E-A4D7-F76AC6CD7395}" destId="{F9520392-0836-40A3-8F8D-3D63BC7E479C}" srcOrd="0" destOrd="0" presId="urn:microsoft.com/office/officeart/2005/8/layout/equation2"/>
    <dgm:cxn modelId="{95842F89-36BD-490A-BB33-51ACE3173688}" type="presParOf" srcId="{59A0FB5C-3AD0-4291-A57C-AC2FDD14D097}" destId="{5CAB0490-9B42-4B9B-9C9A-862F6DCA4A20}"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EB4E5-1243-4FD7-B26B-7E425490413E}">
      <dsp:nvSpPr>
        <dsp:cNvPr id="0" name=""/>
        <dsp:cNvSpPr/>
      </dsp:nvSpPr>
      <dsp:spPr>
        <a:xfrm>
          <a:off x="386274" y="0"/>
          <a:ext cx="3729034" cy="372903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F30F4-1B1E-4C9C-AD11-82C483402EB0}">
      <dsp:nvSpPr>
        <dsp:cNvPr id="0" name=""/>
        <dsp:cNvSpPr/>
      </dsp:nvSpPr>
      <dsp:spPr>
        <a:xfrm>
          <a:off x="740532" y="354258"/>
          <a:ext cx="1454323" cy="14543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5.-	Su conocimiento por parte del personal afectado, ayuda por sí solo al logro de los objetivos.</a:t>
          </a:r>
          <a:endParaRPr lang="en-US" sz="1100" kern="1200"/>
        </a:p>
      </dsp:txBody>
      <dsp:txXfrm>
        <a:off x="811526" y="425252"/>
        <a:ext cx="1312335" cy="1312335"/>
      </dsp:txXfrm>
    </dsp:sp>
    <dsp:sp modelId="{A23354EF-2D2B-4346-8411-552C4137932F}">
      <dsp:nvSpPr>
        <dsp:cNvPr id="0" name=""/>
        <dsp:cNvSpPr/>
      </dsp:nvSpPr>
      <dsp:spPr>
        <a:xfrm>
          <a:off x="2306726" y="354258"/>
          <a:ext cx="1454323" cy="145432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6.-	La atención se concentra en el logro de los problemas mediatos, los inmediatos ya quedaron incluidos en la planeación.</a:t>
          </a:r>
          <a:endParaRPr lang="en-US" sz="1100" kern="1200"/>
        </a:p>
      </dsp:txBody>
      <dsp:txXfrm>
        <a:off x="2377720" y="425252"/>
        <a:ext cx="1312335" cy="1312335"/>
      </dsp:txXfrm>
    </dsp:sp>
    <dsp:sp modelId="{53E7C18E-32EB-4545-8009-F2F12C048BBF}">
      <dsp:nvSpPr>
        <dsp:cNvPr id="0" name=""/>
        <dsp:cNvSpPr/>
      </dsp:nvSpPr>
      <dsp:spPr>
        <a:xfrm>
          <a:off x="740532" y="1920452"/>
          <a:ext cx="1454323" cy="145432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7.-	Los recursos son aprovechados correctamente.</a:t>
          </a:r>
          <a:endParaRPr lang="en-US" sz="1100" kern="1200"/>
        </a:p>
      </dsp:txBody>
      <dsp:txXfrm>
        <a:off x="811526" y="1991446"/>
        <a:ext cx="1312335" cy="1312335"/>
      </dsp:txXfrm>
    </dsp:sp>
    <dsp:sp modelId="{9056B440-A610-46B9-977D-99096A000974}">
      <dsp:nvSpPr>
        <dsp:cNvPr id="0" name=""/>
        <dsp:cNvSpPr/>
      </dsp:nvSpPr>
      <dsp:spPr>
        <a:xfrm>
          <a:off x="2306726" y="1920452"/>
          <a:ext cx="1454323" cy="145432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8.-	Sirve como herramienta de control.</a:t>
          </a:r>
          <a:endParaRPr lang="en-US" sz="1100" kern="1200"/>
        </a:p>
      </dsp:txBody>
      <dsp:txXfrm>
        <a:off x="2377720" y="1991446"/>
        <a:ext cx="1312335" cy="1312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FF01D-9B71-4ECA-8BA3-3360E07676E0}">
      <dsp:nvSpPr>
        <dsp:cNvPr id="0" name=""/>
        <dsp:cNvSpPr/>
      </dsp:nvSpPr>
      <dsp:spPr>
        <a:xfrm>
          <a:off x="380817" y="1055"/>
          <a:ext cx="1030653" cy="103065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b="1" kern="1200" dirty="0"/>
            <a:t>Materiales</a:t>
          </a:r>
        </a:p>
      </dsp:txBody>
      <dsp:txXfrm>
        <a:off x="531753" y="151991"/>
        <a:ext cx="728781" cy="728781"/>
      </dsp:txXfrm>
    </dsp:sp>
    <dsp:sp modelId="{6ED681F5-D3B3-46D9-827F-61B2222EEC55}">
      <dsp:nvSpPr>
        <dsp:cNvPr id="0" name=""/>
        <dsp:cNvSpPr/>
      </dsp:nvSpPr>
      <dsp:spPr>
        <a:xfrm>
          <a:off x="597255" y="1115398"/>
          <a:ext cx="597779" cy="597779"/>
        </a:xfrm>
        <a:prstGeom prst="mathPlus">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_tradnl" sz="1000" kern="1200"/>
        </a:p>
      </dsp:txBody>
      <dsp:txXfrm>
        <a:off x="676491" y="1343989"/>
        <a:ext cx="439307" cy="140597"/>
      </dsp:txXfrm>
    </dsp:sp>
    <dsp:sp modelId="{CB320630-13B8-4106-9E23-E27FE9E9554F}">
      <dsp:nvSpPr>
        <dsp:cNvPr id="0" name=""/>
        <dsp:cNvSpPr/>
      </dsp:nvSpPr>
      <dsp:spPr>
        <a:xfrm>
          <a:off x="380817" y="1796866"/>
          <a:ext cx="1030653" cy="103065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b="1" kern="1200" dirty="0"/>
            <a:t>Mano de obra</a:t>
          </a:r>
        </a:p>
      </dsp:txBody>
      <dsp:txXfrm>
        <a:off x="531753" y="1947802"/>
        <a:ext cx="728781" cy="728781"/>
      </dsp:txXfrm>
    </dsp:sp>
    <dsp:sp modelId="{6B1EC7A4-4452-40D7-9237-70DB36D65896}">
      <dsp:nvSpPr>
        <dsp:cNvPr id="0" name=""/>
        <dsp:cNvSpPr/>
      </dsp:nvSpPr>
      <dsp:spPr>
        <a:xfrm>
          <a:off x="597255" y="2911209"/>
          <a:ext cx="597779" cy="597779"/>
        </a:xfrm>
        <a:prstGeom prst="mathPlus">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_tradnl" sz="1000" kern="1200"/>
        </a:p>
      </dsp:txBody>
      <dsp:txXfrm>
        <a:off x="676491" y="3139800"/>
        <a:ext cx="439307" cy="140597"/>
      </dsp:txXfrm>
    </dsp:sp>
    <dsp:sp modelId="{437D695F-8BAA-4CC8-B565-C8DF3C410066}">
      <dsp:nvSpPr>
        <dsp:cNvPr id="0" name=""/>
        <dsp:cNvSpPr/>
      </dsp:nvSpPr>
      <dsp:spPr>
        <a:xfrm>
          <a:off x="380817" y="3592677"/>
          <a:ext cx="1030653" cy="1030653"/>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b="1" kern="1200" dirty="0"/>
            <a:t>CIF</a:t>
          </a:r>
        </a:p>
      </dsp:txBody>
      <dsp:txXfrm>
        <a:off x="531753" y="3743613"/>
        <a:ext cx="728781" cy="728781"/>
      </dsp:txXfrm>
    </dsp:sp>
    <dsp:sp modelId="{411CEB91-3847-411E-A4D7-F76AC6CD7395}">
      <dsp:nvSpPr>
        <dsp:cNvPr id="0" name=""/>
        <dsp:cNvSpPr/>
      </dsp:nvSpPr>
      <dsp:spPr>
        <a:xfrm>
          <a:off x="1566069" y="2120491"/>
          <a:ext cx="327747" cy="383403"/>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_tradnl" sz="1000" kern="1200"/>
        </a:p>
      </dsp:txBody>
      <dsp:txXfrm>
        <a:off x="1566069" y="2197172"/>
        <a:ext cx="229423" cy="230041"/>
      </dsp:txXfrm>
    </dsp:sp>
    <dsp:sp modelId="{5CAB0490-9B42-4B9B-9C9A-862F6DCA4A20}">
      <dsp:nvSpPr>
        <dsp:cNvPr id="0" name=""/>
        <dsp:cNvSpPr/>
      </dsp:nvSpPr>
      <dsp:spPr>
        <a:xfrm>
          <a:off x="2029864" y="1281539"/>
          <a:ext cx="2061307" cy="2061307"/>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_tradnl" sz="2400" kern="1200" dirty="0"/>
            <a:t>Costo Unitario de Producción</a:t>
          </a:r>
        </a:p>
      </dsp:txBody>
      <dsp:txXfrm>
        <a:off x="2331735" y="1583410"/>
        <a:ext cx="1457565" cy="145756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14247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68727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05801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304800"/>
            <a:ext cx="7772400" cy="1143000"/>
          </a:xfrm>
        </p:spPr>
        <p:txBody>
          <a:bodyPr/>
          <a:lstStyle/>
          <a:p>
            <a:r>
              <a:rPr lang="es-ES"/>
              <a:t>Haga clic para modificar el estilo de título del patrón</a:t>
            </a:r>
            <a:endParaRPr lang="es-ES_tradnl"/>
          </a:p>
        </p:txBody>
      </p:sp>
      <p:sp>
        <p:nvSpPr>
          <p:cNvPr id="3" name="2 Marcador de imágenes prediseñadas"/>
          <p:cNvSpPr>
            <a:spLocks noGrp="1"/>
          </p:cNvSpPr>
          <p:nvPr>
            <p:ph type="clipArt" sz="half" idx="1"/>
          </p:nvPr>
        </p:nvSpPr>
        <p:spPr>
          <a:xfrm>
            <a:off x="838200" y="1905000"/>
            <a:ext cx="3810000" cy="4114800"/>
          </a:xfrm>
        </p:spPr>
        <p:txBody>
          <a:bodyPr/>
          <a:lstStyle/>
          <a:p>
            <a:endParaRPr lang="es-ES_tradnl"/>
          </a:p>
        </p:txBody>
      </p:sp>
      <p:sp>
        <p:nvSpPr>
          <p:cNvPr id="4" name="3 Marcador de texto"/>
          <p:cNvSpPr>
            <a:spLocks noGrp="1"/>
          </p:cNvSpPr>
          <p:nvPr>
            <p:ph type="body" sz="half" idx="2"/>
          </p:nvPr>
        </p:nvSpPr>
        <p:spPr>
          <a:xfrm>
            <a:off x="4800600" y="19050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fecha"/>
          <p:cNvSpPr>
            <a:spLocks noGrp="1"/>
          </p:cNvSpPr>
          <p:nvPr>
            <p:ph type="dt" sz="half" idx="10"/>
          </p:nvPr>
        </p:nvSpPr>
        <p:spPr>
          <a:xfrm>
            <a:off x="685800" y="6248400"/>
            <a:ext cx="1905000" cy="457200"/>
          </a:xfrm>
        </p:spPr>
        <p:txBody>
          <a:bodyPr/>
          <a:lstStyle>
            <a:lvl1pPr>
              <a:defRPr/>
            </a:lvl1pPr>
          </a:lstStyle>
          <a:p>
            <a:endParaRPr lang="es-ES"/>
          </a:p>
        </p:txBody>
      </p:sp>
      <p:sp>
        <p:nvSpPr>
          <p:cNvPr id="6" name="5 Marcador de pie de página"/>
          <p:cNvSpPr>
            <a:spLocks noGrp="1"/>
          </p:cNvSpPr>
          <p:nvPr>
            <p:ph type="ftr" sz="quarter" idx="11"/>
          </p:nvPr>
        </p:nvSpPr>
        <p:spPr>
          <a:xfrm>
            <a:off x="3124200" y="6248400"/>
            <a:ext cx="2895600" cy="457200"/>
          </a:xfrm>
        </p:spPr>
        <p:txBody>
          <a:bodyPr/>
          <a:lstStyle>
            <a:lvl1pPr>
              <a:defRPr/>
            </a:lvl1pPr>
          </a:lstStyle>
          <a:p>
            <a:endParaRPr lang="es-ES"/>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lvl1pPr>
          </a:lstStyle>
          <a:p>
            <a:fld id="{C7C897E3-899A-46AD-B9C0-A722E66C48FD}" type="slidenum">
              <a:rPr lang="es-ES"/>
              <a:pPr/>
              <a:t>‹Nº›</a:t>
            </a:fld>
            <a:endParaRPr lang="es-ES"/>
          </a:p>
        </p:txBody>
      </p:sp>
    </p:spTree>
    <p:extLst>
      <p:ext uri="{BB962C8B-B14F-4D97-AF65-F5344CB8AC3E}">
        <p14:creationId xmlns:p14="http://schemas.microsoft.com/office/powerpoint/2010/main" val="205943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04800"/>
            <a:ext cx="7772400" cy="1143000"/>
          </a:xfrm>
        </p:spPr>
        <p:txBody>
          <a:bodyPr/>
          <a:lstStyle/>
          <a:p>
            <a:r>
              <a:rPr lang="es-ES"/>
              <a:t>Haga clic para modificar el estilo de título del patrón</a:t>
            </a:r>
            <a:endParaRPr lang="es-ES_tradnl"/>
          </a:p>
        </p:txBody>
      </p:sp>
      <p:sp>
        <p:nvSpPr>
          <p:cNvPr id="3" name="2 Marcador de texto"/>
          <p:cNvSpPr>
            <a:spLocks noGrp="1"/>
          </p:cNvSpPr>
          <p:nvPr>
            <p:ph type="body" sz="half" idx="1"/>
          </p:nvPr>
        </p:nvSpPr>
        <p:spPr>
          <a:xfrm>
            <a:off x="838200" y="19050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imágenes prediseñadas"/>
          <p:cNvSpPr>
            <a:spLocks noGrp="1"/>
          </p:cNvSpPr>
          <p:nvPr>
            <p:ph type="clipArt" sz="half" idx="2"/>
          </p:nvPr>
        </p:nvSpPr>
        <p:spPr>
          <a:xfrm>
            <a:off x="4800600" y="1905000"/>
            <a:ext cx="3810000" cy="4114800"/>
          </a:xfrm>
        </p:spPr>
        <p:txBody>
          <a:bodyPr/>
          <a:lstStyle/>
          <a:p>
            <a:endParaRPr lang="es-ES_tradnl"/>
          </a:p>
        </p:txBody>
      </p:sp>
      <p:sp>
        <p:nvSpPr>
          <p:cNvPr id="5" name="4 Marcador de fecha"/>
          <p:cNvSpPr>
            <a:spLocks noGrp="1"/>
          </p:cNvSpPr>
          <p:nvPr>
            <p:ph type="dt" sz="half" idx="10"/>
          </p:nvPr>
        </p:nvSpPr>
        <p:spPr>
          <a:xfrm>
            <a:off x="685800" y="6248400"/>
            <a:ext cx="1905000" cy="457200"/>
          </a:xfrm>
        </p:spPr>
        <p:txBody>
          <a:bodyPr/>
          <a:lstStyle>
            <a:lvl1pPr>
              <a:defRPr/>
            </a:lvl1pPr>
          </a:lstStyle>
          <a:p>
            <a:endParaRPr lang="es-ES"/>
          </a:p>
        </p:txBody>
      </p:sp>
      <p:sp>
        <p:nvSpPr>
          <p:cNvPr id="6" name="5 Marcador de pie de página"/>
          <p:cNvSpPr>
            <a:spLocks noGrp="1"/>
          </p:cNvSpPr>
          <p:nvPr>
            <p:ph type="ftr" sz="quarter" idx="11"/>
          </p:nvPr>
        </p:nvSpPr>
        <p:spPr>
          <a:xfrm>
            <a:off x="3124200" y="6248400"/>
            <a:ext cx="2895600" cy="457200"/>
          </a:xfrm>
        </p:spPr>
        <p:txBody>
          <a:bodyPr/>
          <a:lstStyle>
            <a:lvl1pPr>
              <a:defRPr/>
            </a:lvl1pPr>
          </a:lstStyle>
          <a:p>
            <a:endParaRPr lang="es-ES"/>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lvl1pPr>
          </a:lstStyle>
          <a:p>
            <a:fld id="{40A894A0-E0A9-4506-8F43-98AE0BBC781A}" type="slidenum">
              <a:rPr lang="es-ES"/>
              <a:pPr/>
              <a:t>‹Nº›</a:t>
            </a:fld>
            <a:endParaRPr lang="es-ES"/>
          </a:p>
        </p:txBody>
      </p:sp>
    </p:spTree>
    <p:extLst>
      <p:ext uri="{BB962C8B-B14F-4D97-AF65-F5344CB8AC3E}">
        <p14:creationId xmlns:p14="http://schemas.microsoft.com/office/powerpoint/2010/main" val="3765279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42872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75452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4289772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55922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85202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812426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54180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629593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spTree>
    <p:extLst>
      <p:ext uri="{BB962C8B-B14F-4D97-AF65-F5344CB8AC3E}">
        <p14:creationId xmlns:p14="http://schemas.microsoft.com/office/powerpoint/2010/main" val="35800837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portal.veracruz.gob.mx/pls/portal/docs/PAGE/GOBVERSFP/CSFPPTRANSPARENCIA/SFPFRACCIONIXPPRESUPUESTOASIGNADO/COPY_OF_SFPPRESUPUESTOASIGNADOYEJECUCION/CLASIFICADOR%20POR%20OBJETO%20DEL%20GASTO%2029%20ENERO%202009.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5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6" name="Picture 2053">
            <a:extLst>
              <a:ext uri="{FF2B5EF4-FFF2-40B4-BE49-F238E27FC236}">
                <a16:creationId xmlns:a16="http://schemas.microsoft.com/office/drawing/2014/main" id="{FF929AB3-6041-DD65-7233-0D3849A19F1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589" r="13098" b="6250"/>
          <a:stretch/>
        </p:blipFill>
        <p:spPr>
          <a:xfrm>
            <a:off x="-2285" y="10"/>
            <a:ext cx="9143999" cy="6857990"/>
          </a:xfrm>
          <a:prstGeom prst="rect">
            <a:avLst/>
          </a:prstGeom>
        </p:spPr>
      </p:pic>
      <p:sp>
        <p:nvSpPr>
          <p:cNvPr id="2067" name="Rectangle 205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p:cNvSpPr>
            <a:spLocks noGrp="1" noChangeArrowheads="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s-MX" sz="4500">
                <a:solidFill>
                  <a:srgbClr val="FFFFFF"/>
                </a:solidFill>
              </a:rPr>
              <a:t>Planeación</a:t>
            </a:r>
            <a:endParaRPr lang="en-US" sz="4500">
              <a:solidFill>
                <a:srgbClr val="FFFFFF"/>
              </a:solidFill>
            </a:endParaRPr>
          </a:p>
        </p:txBody>
      </p:sp>
      <p:sp>
        <p:nvSpPr>
          <p:cNvPr id="2052" name="Rectangle 4" descr="Rectangle: Click to edit Master text styles&#10;Second level&#10;Third level&#10;Fourth level&#10;Fifth level"/>
          <p:cNvSpPr>
            <a:spLocks noGrp="1" noChangeArrowheads="1"/>
          </p:cNvSpPr>
          <p:nvPr>
            <p:ph type="subTitle" idx="1"/>
          </p:nvPr>
        </p:nvSpPr>
        <p:spPr>
          <a:xfrm>
            <a:off x="825038" y="4072043"/>
            <a:ext cx="75438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s-MX" sz="1300">
                <a:solidFill>
                  <a:srgbClr val="FFFFFF"/>
                </a:solidFill>
              </a:rPr>
              <a:t>Universidad Veracruzana</a:t>
            </a:r>
          </a:p>
          <a:p>
            <a:r>
              <a:rPr lang="es-MX" sz="1300">
                <a:solidFill>
                  <a:srgbClr val="FFFFFF"/>
                </a:solidFill>
              </a:rPr>
              <a:t>Facultad de Contaduría y Administración</a:t>
            </a:r>
          </a:p>
          <a:p>
            <a:r>
              <a:rPr lang="es-MX" sz="1300">
                <a:solidFill>
                  <a:srgbClr val="FFFFFF"/>
                </a:solidFill>
                <a:cs typeface="Calibri" panose="020F0502020204030204"/>
              </a:rPr>
              <a:t>Licenciatura en gestión y dirección de negocios</a:t>
            </a:r>
            <a:endParaRPr lang="es-MX" sz="1300">
              <a:solidFill>
                <a:srgbClr val="FFFFFF"/>
              </a:solidFill>
            </a:endParaRPr>
          </a:p>
          <a:p>
            <a:r>
              <a:rPr lang="es-MX" sz="1300">
                <a:solidFill>
                  <a:srgbClr val="FFFFFF"/>
                </a:solidFill>
              </a:rPr>
              <a:t>Material elaborado por: Mtra. Luz del Carmen Rendón Bonilla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6" name="Rectangle 22535">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8" name="Rectangle 22537">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0" name="Rectangle 22539">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2" name="Rectangle 22541">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44" name="Rectangle 22543">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6" name="Oval 22545">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0" name="Rectangle 2"/>
          <p:cNvSpPr>
            <a:spLocks noGrp="1" noChangeArrowheads="1"/>
          </p:cNvSpPr>
          <p:nvPr>
            <p:ph type="title"/>
          </p:nvPr>
        </p:nvSpPr>
        <p:spPr>
          <a:xfrm>
            <a:off x="619797" y="586855"/>
            <a:ext cx="3172575" cy="3387497"/>
          </a:xfrm>
        </p:spPr>
        <p:txBody>
          <a:bodyPr anchor="b">
            <a:normAutofit/>
          </a:bodyPr>
          <a:lstStyle/>
          <a:p>
            <a:pPr algn="r"/>
            <a:r>
              <a:rPr lang="es-MX" sz="3500">
                <a:solidFill>
                  <a:srgbClr val="FFFFFF"/>
                </a:solidFill>
              </a:rPr>
              <a:t>Flexibilidad</a:t>
            </a:r>
            <a:endParaRPr lang="en-US" sz="3500">
              <a:solidFill>
                <a:srgbClr val="FFFFFF"/>
              </a:solidFill>
            </a:endParaRPr>
          </a:p>
        </p:txBody>
      </p:sp>
      <p:sp>
        <p:nvSpPr>
          <p:cNvPr id="22531" name="Rectangle 3" descr="Rectangle: Click to edit Master text styles&#10;Second level&#10;Third level&#10;Fourth level&#10;Fifth level"/>
          <p:cNvSpPr>
            <a:spLocks noGrp="1" noChangeArrowheads="1"/>
          </p:cNvSpPr>
          <p:nvPr>
            <p:ph idx="1"/>
          </p:nvPr>
        </p:nvSpPr>
        <p:spPr>
          <a:xfrm>
            <a:off x="4877368" y="649480"/>
            <a:ext cx="3646835" cy="5546047"/>
          </a:xfrm>
        </p:spPr>
        <p:txBody>
          <a:bodyPr anchor="ctr">
            <a:normAutofit/>
          </a:bodyPr>
          <a:lstStyle/>
          <a:p>
            <a:pPr marL="609600" indent="-609600"/>
            <a:r>
              <a:rPr lang="es-MX" sz="1700"/>
              <a:t>Al elaborar un plan es conveniente elaborar márgenes, que permitan ver situaciones imprevistas y proporcionen nuevos cursos de acción para ajustarse fácilmente a las condiciones.</a:t>
            </a:r>
            <a:endParaRPr lang="en-US" sz="17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9" name="Rectangle 2356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0" name="Rectangle 2356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71" name="Rectangle 2356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72" name="Picture 23556" descr="Un punto rojo con flechas señalando a él">
            <a:extLst>
              <a:ext uri="{FF2B5EF4-FFF2-40B4-BE49-F238E27FC236}">
                <a16:creationId xmlns:a16="http://schemas.microsoft.com/office/drawing/2014/main" id="{E7E66A9A-EF21-6403-7C54-DE3AB2723C62}"/>
              </a:ext>
            </a:extLst>
          </p:cNvPr>
          <p:cNvPicPr>
            <a:picLocks noChangeAspect="1"/>
          </p:cNvPicPr>
          <p:nvPr/>
        </p:nvPicPr>
        <p:blipFill rotWithShape="1">
          <a:blip r:embed="rId2"/>
          <a:srcRect l="26788" r="13885" b="-4"/>
          <a:stretch/>
        </p:blipFill>
        <p:spPr>
          <a:xfrm>
            <a:off x="3028949" y="10"/>
            <a:ext cx="6120019" cy="6875809"/>
          </a:xfrm>
          <a:prstGeom prst="rect">
            <a:avLst/>
          </a:prstGeom>
        </p:spPr>
      </p:pic>
      <p:sp>
        <p:nvSpPr>
          <p:cNvPr id="23573" name="Freeform: Shape 2356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554" name="Rectangle 2"/>
          <p:cNvSpPr>
            <a:spLocks noGrp="1" noChangeArrowheads="1"/>
          </p:cNvSpPr>
          <p:nvPr>
            <p:ph type="title"/>
          </p:nvPr>
        </p:nvSpPr>
        <p:spPr>
          <a:xfrm>
            <a:off x="400854" y="2950387"/>
            <a:ext cx="2289220" cy="3531403"/>
          </a:xfrm>
        </p:spPr>
        <p:txBody>
          <a:bodyPr vert="horz" lIns="91440" tIns="45720" rIns="91440" bIns="45720" rtlCol="0" anchor="t">
            <a:normAutofit/>
          </a:bodyPr>
          <a:lstStyle/>
          <a:p>
            <a:pPr algn="r"/>
            <a:r>
              <a:rPr lang="en-US" sz="3500">
                <a:solidFill>
                  <a:srgbClr val="FFFFFF"/>
                </a:solidFill>
              </a:rPr>
              <a:t>Unidad</a:t>
            </a:r>
          </a:p>
        </p:txBody>
      </p:sp>
      <p:sp>
        <p:nvSpPr>
          <p:cNvPr id="23555" name="Rectangle 3" descr="Rectangle: Click to edit Master text styles&#10;Second level&#10;Third level&#10;Fourth level&#10;Fifth level"/>
          <p:cNvSpPr>
            <a:spLocks noGrp="1" noChangeArrowheads="1"/>
          </p:cNvSpPr>
          <p:nvPr>
            <p:ph type="body" sz="half" idx="2"/>
          </p:nvPr>
        </p:nvSpPr>
        <p:spPr>
          <a:xfrm>
            <a:off x="583441" y="743803"/>
            <a:ext cx="2106633" cy="1382392"/>
          </a:xfrm>
        </p:spPr>
        <p:txBody>
          <a:bodyPr vert="horz" lIns="91440" tIns="45720" rIns="91440" bIns="45720" rtlCol="0" anchor="b">
            <a:normAutofit/>
          </a:bodyPr>
          <a:lstStyle/>
          <a:p>
            <a:pPr marL="0" indent="0" algn="r">
              <a:buNone/>
            </a:pPr>
            <a:r>
              <a:rPr lang="en-US" sz="1700">
                <a:solidFill>
                  <a:srgbClr val="FFFFFF"/>
                </a:solidFill>
              </a:rPr>
              <a:t>Los planes específicos de la empresa deben integrarse a un plan general.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4" name="Rectangle 2458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6" name="Rectangle 2458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92" y="-1"/>
            <a:ext cx="9169464"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8" name="Rectangle 2458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31469" y="-3"/>
            <a:ext cx="8829202"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0" name="Rectangle 2458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00" y="0"/>
            <a:ext cx="2717530"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2" name="Rectangle 2459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06" y="-3"/>
            <a:ext cx="9175185"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4" name="Rectangle 24593">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05509" y="212908"/>
            <a:ext cx="6861931" cy="6448394"/>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6" name="Oval 2459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269287" y="1712598"/>
            <a:ext cx="4967533" cy="3741293"/>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78" name="Rectangle 2"/>
          <p:cNvSpPr>
            <a:spLocks noGrp="1" noChangeArrowheads="1"/>
          </p:cNvSpPr>
          <p:nvPr>
            <p:ph type="title"/>
          </p:nvPr>
        </p:nvSpPr>
        <p:spPr>
          <a:xfrm>
            <a:off x="3121925" y="818984"/>
            <a:ext cx="5036024" cy="3178689"/>
          </a:xfrm>
        </p:spPr>
        <p:txBody>
          <a:bodyPr vert="horz" lIns="91440" tIns="45720" rIns="91440" bIns="45720" rtlCol="0" anchor="b">
            <a:normAutofit/>
          </a:bodyPr>
          <a:lstStyle/>
          <a:p>
            <a:r>
              <a:rPr lang="en-US" sz="4200" kern="1200">
                <a:solidFill>
                  <a:srgbClr val="FFFFFF"/>
                </a:solidFill>
                <a:latin typeface="+mj-lt"/>
                <a:ea typeface="+mj-ea"/>
                <a:cs typeface="+mj-cs"/>
              </a:rPr>
              <a:t>Del cambio de estrategias</a:t>
            </a:r>
          </a:p>
        </p:txBody>
      </p:sp>
      <p:sp>
        <p:nvSpPr>
          <p:cNvPr id="24598" name="Rectangle 2459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90110"/>
            <a:ext cx="9163282"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9" name="Rectangle 3" descr="Rectangle: Click to edit Master text styles&#10;Second level&#10;Third level&#10;Fourth level&#10;Fifth level"/>
          <p:cNvSpPr>
            <a:spLocks noGrp="1" noChangeArrowheads="1"/>
          </p:cNvSpPr>
          <p:nvPr>
            <p:ph type="body" sz="half" idx="1"/>
          </p:nvPr>
        </p:nvSpPr>
        <p:spPr>
          <a:xfrm>
            <a:off x="3214047" y="4960961"/>
            <a:ext cx="5291920" cy="1078054"/>
          </a:xfrm>
        </p:spPr>
        <p:txBody>
          <a:bodyPr vert="horz" lIns="91440" tIns="45720" rIns="91440" bIns="45720" rtlCol="0">
            <a:normAutofit/>
          </a:bodyPr>
          <a:lstStyle/>
          <a:p>
            <a:pPr marL="0" indent="0">
              <a:buNone/>
            </a:pPr>
            <a:r>
              <a:rPr lang="en-US" sz="2200" kern="1200">
                <a:solidFill>
                  <a:srgbClr val="FFFFFF"/>
                </a:solidFill>
                <a:latin typeface="+mn-lt"/>
                <a:ea typeface="+mn-ea"/>
                <a:cs typeface="+mn-cs"/>
              </a:rPr>
              <a:t>Cuando un plan se extiende en relación al tiempo es necesario rehacerlo completamente.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4578"/>
                                        </p:tgtEl>
                                        <p:attrNameLst>
                                          <p:attrName>style.visibility</p:attrName>
                                        </p:attrNameLst>
                                      </p:cBhvr>
                                      <p:to>
                                        <p:strVal val="visible"/>
                                      </p:to>
                                    </p:set>
                                    <p:animEffect transition="in" filter="fade">
                                      <p:cBhvr>
                                        <p:cTn id="7" dur="7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761AC61-DFA8-B838-6AC9-97C21AC74338}"/>
              </a:ext>
            </a:extLst>
          </p:cNvPr>
          <p:cNvPicPr>
            <a:picLocks noChangeAspect="1"/>
          </p:cNvPicPr>
          <p:nvPr/>
        </p:nvPicPr>
        <p:blipFill rotWithShape="1">
          <a:blip r:embed="rId2"/>
          <a:srcRect l="1816" r="38857" b="-4"/>
          <a:stretch/>
        </p:blipFill>
        <p:spPr>
          <a:xfrm>
            <a:off x="3028949" y="10"/>
            <a:ext cx="6120019" cy="6875809"/>
          </a:xfrm>
          <a:prstGeom prst="rect">
            <a:avLst/>
          </a:prstGeom>
        </p:spPr>
      </p:pic>
      <p:sp>
        <p:nvSpPr>
          <p:cNvPr id="17" name="Freeform: Shape 1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4 Título"/>
          <p:cNvSpPr>
            <a:spLocks noGrp="1"/>
          </p:cNvSpPr>
          <p:nvPr>
            <p:ph type="title"/>
          </p:nvPr>
        </p:nvSpPr>
        <p:spPr>
          <a:xfrm>
            <a:off x="400854" y="2950387"/>
            <a:ext cx="2289220" cy="3531403"/>
          </a:xfrm>
        </p:spPr>
        <p:txBody>
          <a:bodyPr vert="horz" lIns="91440" tIns="45720" rIns="91440" bIns="45720" rtlCol="0" anchor="t">
            <a:normAutofit/>
          </a:bodyPr>
          <a:lstStyle/>
          <a:p>
            <a:pPr algn="r"/>
            <a:r>
              <a:rPr lang="en-US" sz="3500">
                <a:solidFill>
                  <a:srgbClr val="FFFFFF"/>
                </a:solidFill>
              </a:rPr>
              <a:t>Tipos de planes (etapas del proceso de planeación)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3724072" y="629268"/>
            <a:ext cx="4939868" cy="1286160"/>
          </a:xfrm>
        </p:spPr>
        <p:txBody>
          <a:bodyPr anchor="b">
            <a:normAutofit/>
          </a:bodyPr>
          <a:lstStyle/>
          <a:p>
            <a:r>
              <a:rPr lang="es-MX" sz="4100"/>
              <a:t>Tipos de planes</a:t>
            </a:r>
            <a:br>
              <a:rPr lang="es-MX" sz="4100"/>
            </a:br>
            <a:endParaRPr lang="en-US" sz="4100"/>
          </a:p>
        </p:txBody>
      </p:sp>
      <p:sp>
        <p:nvSpPr>
          <p:cNvPr id="25605" name="Rectangle 5" descr="Rectangle: Click to edit Master text styles&#10;Second level&#10;Third level&#10;Fourth level&#10;Fifth level"/>
          <p:cNvSpPr>
            <a:spLocks noGrp="1" noChangeArrowheads="1"/>
          </p:cNvSpPr>
          <p:nvPr>
            <p:ph idx="1"/>
          </p:nvPr>
        </p:nvSpPr>
        <p:spPr>
          <a:xfrm>
            <a:off x="3724073" y="2438400"/>
            <a:ext cx="4939867" cy="3785419"/>
          </a:xfrm>
        </p:spPr>
        <p:txBody>
          <a:bodyPr>
            <a:normAutofit/>
          </a:bodyPr>
          <a:lstStyle/>
          <a:p>
            <a:r>
              <a:rPr lang="es-MX" sz="1700"/>
              <a:t>Existen diversas clasificaciones de los planes:</a:t>
            </a:r>
          </a:p>
          <a:p>
            <a:pPr lvl="1">
              <a:buSzTx/>
              <a:buFont typeface="Wingdings" pitchFamily="2" charset="2"/>
              <a:buChar char="§"/>
            </a:pPr>
            <a:r>
              <a:rPr lang="es-MX" sz="1700"/>
              <a:t>Atendiendo al plazo:</a:t>
            </a:r>
          </a:p>
          <a:p>
            <a:pPr lvl="2"/>
            <a:r>
              <a:rPr lang="es-MX" sz="1700"/>
              <a:t>A corto plazo: menor a un año</a:t>
            </a:r>
          </a:p>
          <a:p>
            <a:pPr lvl="2"/>
            <a:r>
              <a:rPr lang="es-MX" sz="1700"/>
              <a:t>A largo plazo: mayor a un año</a:t>
            </a:r>
          </a:p>
          <a:p>
            <a:pPr lvl="1">
              <a:buSzTx/>
              <a:buFont typeface="Wingdings" pitchFamily="2" charset="2"/>
              <a:buChar char="§"/>
            </a:pPr>
            <a:r>
              <a:rPr lang="es-MX" sz="1700"/>
              <a:t>De acuerdo al nivel jerárquico en donde se determinen.</a:t>
            </a:r>
          </a:p>
          <a:p>
            <a:pPr lvl="2">
              <a:buSzTx/>
              <a:buFont typeface="Wingdings" pitchFamily="2" charset="2"/>
              <a:buChar char="§"/>
            </a:pPr>
            <a:r>
              <a:rPr lang="es-MX" sz="1700"/>
              <a:t>Esta clasificación da origen al proceso de planeación.</a:t>
            </a:r>
          </a:p>
          <a:p>
            <a:pPr lvl="1"/>
            <a:endParaRPr lang="en-US" sz="1700"/>
          </a:p>
        </p:txBody>
      </p:sp>
      <p:pic>
        <p:nvPicPr>
          <p:cNvPr id="25607" name="Picture 25606" descr="Bolígrafo situado en la parte superior de una línea de firma">
            <a:extLst>
              <a:ext uri="{FF2B5EF4-FFF2-40B4-BE49-F238E27FC236}">
                <a16:creationId xmlns:a16="http://schemas.microsoft.com/office/drawing/2014/main" id="{8CDF0B73-6082-F41F-F8C8-0FBF317C6A56}"/>
              </a:ext>
            </a:extLst>
          </p:cNvPr>
          <p:cNvPicPr>
            <a:picLocks noChangeAspect="1"/>
          </p:cNvPicPr>
          <p:nvPr/>
        </p:nvPicPr>
        <p:blipFill rotWithShape="1">
          <a:blip r:embed="rId2"/>
          <a:srcRect l="59088" r="7122" b="-3"/>
          <a:stretch/>
        </p:blipFill>
        <p:spPr>
          <a:xfrm>
            <a:off x="20" y="10"/>
            <a:ext cx="3476673" cy="6857990"/>
          </a:xfrm>
          <a:prstGeom prst="rect">
            <a:avLst/>
          </a:prstGeom>
          <a:effectLst/>
        </p:spPr>
      </p:pic>
      <p:cxnSp>
        <p:nvCxnSpPr>
          <p:cNvPr id="25611" name="Straight Connector 256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FFD9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3" name="Rectangle 2663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5" name="Rectangle 2663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9143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7" name="Rectangle 2663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57" y="5269283"/>
            <a:ext cx="9156457"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9" name="Rectangle 2663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74020" y="5267258"/>
            <a:ext cx="3069980"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1" name="Rectangle 2664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1" y="5267258"/>
            <a:ext cx="9149001"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3" name="Rectangle 26642">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455" y="5278400"/>
            <a:ext cx="5802694"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8" name="Rectangle 4"/>
          <p:cNvSpPr>
            <a:spLocks noGrp="1" noChangeArrowheads="1"/>
          </p:cNvSpPr>
          <p:nvPr>
            <p:ph type="title"/>
          </p:nvPr>
        </p:nvSpPr>
        <p:spPr>
          <a:xfrm>
            <a:off x="1041156" y="5554639"/>
            <a:ext cx="7240557" cy="982473"/>
          </a:xfrm>
        </p:spPr>
        <p:txBody>
          <a:bodyPr>
            <a:normAutofit/>
          </a:bodyPr>
          <a:lstStyle/>
          <a:p>
            <a:r>
              <a:rPr lang="es-MX" sz="3500">
                <a:solidFill>
                  <a:srgbClr val="FFFFFF"/>
                </a:solidFill>
              </a:rPr>
              <a:t>Proceso de planeación</a:t>
            </a:r>
            <a:endParaRPr lang="es-ES" sz="3500">
              <a:solidFill>
                <a:srgbClr val="FFFFFF"/>
              </a:solidFill>
            </a:endParaRPr>
          </a:p>
        </p:txBody>
      </p:sp>
      <p:sp>
        <p:nvSpPr>
          <p:cNvPr id="26627" name="Rectangle 3" descr="Rectangle: Click to edit Master text styles&#10;Second level&#10;Third level&#10;Fourth level&#10;Fifth level"/>
          <p:cNvSpPr>
            <a:spLocks noGrp="1" noChangeArrowheads="1"/>
          </p:cNvSpPr>
          <p:nvPr>
            <p:ph idx="1"/>
          </p:nvPr>
        </p:nvSpPr>
        <p:spPr>
          <a:xfrm>
            <a:off x="1041157" y="824249"/>
            <a:ext cx="7240557" cy="3837904"/>
          </a:xfrm>
        </p:spPr>
        <p:txBody>
          <a:bodyPr anchor="ctr">
            <a:normAutofit/>
          </a:bodyPr>
          <a:lstStyle/>
          <a:p>
            <a:pPr marL="609600" indent="-609600">
              <a:buClr>
                <a:schemeClr val="tx1"/>
              </a:buClr>
              <a:buSzTx/>
              <a:buFont typeface="Wingdings" pitchFamily="2" charset="2"/>
              <a:buChar char="n"/>
            </a:pPr>
            <a:r>
              <a:rPr lang="es-MX" sz="1700"/>
              <a:t>Con base en la clasificación de planes de acuerdo al nivel jerárquico en donde se determinen, se desarrolla el proceso de planeación, estableciendo:</a:t>
            </a:r>
          </a:p>
          <a:p>
            <a:pPr marL="990600" lvl="1" indent="-533400"/>
            <a:r>
              <a:rPr lang="es-MX" sz="1700">
                <a:hlinkClick r:id="" action="ppaction://noaction"/>
              </a:rPr>
              <a:t>Planes estratégicos</a:t>
            </a:r>
            <a:r>
              <a:rPr lang="es-MX" sz="1700"/>
              <a:t>: tomados por los niveles jerárquicos de la empresa. Flujen del vértice a la base.</a:t>
            </a:r>
          </a:p>
          <a:p>
            <a:pPr marL="990600" lvl="1" indent="-533400"/>
            <a:r>
              <a:rPr lang="es-MX" sz="1700"/>
              <a:t>Planes tácticos u operativos: son planes que permiten que las operaciones se lleven a cabo. Se dividen a su vez en:</a:t>
            </a:r>
          </a:p>
          <a:p>
            <a:pPr marL="1371600" lvl="2" indent="-457200">
              <a:buFont typeface="Wingdings" pitchFamily="2" charset="2"/>
              <a:buChar char="v"/>
            </a:pPr>
            <a:r>
              <a:rPr lang="es-MX" sz="1700">
                <a:hlinkClick r:id="" action="ppaction://noaction"/>
              </a:rPr>
              <a:t>Planes de un solo uso</a:t>
            </a:r>
            <a:endParaRPr lang="es-MX" sz="1700"/>
          </a:p>
          <a:p>
            <a:pPr marL="1371600" lvl="2" indent="-457200">
              <a:buFont typeface="Wingdings" pitchFamily="2" charset="2"/>
              <a:buChar char="v"/>
            </a:pPr>
            <a:r>
              <a:rPr lang="es-MX" sz="1700">
                <a:hlinkClick r:id="" action="ppaction://noaction"/>
              </a:rPr>
              <a:t>Planes de uso contínuo</a:t>
            </a:r>
            <a:endParaRPr lang="en-US" sz="17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7" name="Rectangle 27656">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2"/>
          <p:cNvSpPr>
            <a:spLocks noGrp="1" noChangeArrowheads="1"/>
          </p:cNvSpPr>
          <p:nvPr>
            <p:ph type="title"/>
          </p:nvPr>
        </p:nvSpPr>
        <p:spPr>
          <a:xfrm>
            <a:off x="852297" y="502021"/>
            <a:ext cx="4629946" cy="1655483"/>
          </a:xfrm>
        </p:spPr>
        <p:txBody>
          <a:bodyPr anchor="b">
            <a:normAutofit/>
          </a:bodyPr>
          <a:lstStyle/>
          <a:p>
            <a:br>
              <a:rPr lang="es-MX" sz="3500"/>
            </a:br>
            <a:r>
              <a:rPr lang="es-MX" sz="3500"/>
              <a:t> Planeación estratégica</a:t>
            </a:r>
            <a:endParaRPr lang="en-US" sz="3500"/>
          </a:p>
        </p:txBody>
      </p:sp>
      <p:sp>
        <p:nvSpPr>
          <p:cNvPr id="27651" name="Rectangle 3" descr="Rectangle: Click to edit Master text styles&#10;Second level&#10;Third level&#10;Fourth level&#10;Fifth level"/>
          <p:cNvSpPr>
            <a:spLocks noGrp="1" noChangeArrowheads="1"/>
          </p:cNvSpPr>
          <p:nvPr>
            <p:ph idx="1"/>
          </p:nvPr>
        </p:nvSpPr>
        <p:spPr>
          <a:xfrm>
            <a:off x="852297" y="2408518"/>
            <a:ext cx="4629947" cy="3535083"/>
          </a:xfrm>
        </p:spPr>
        <p:txBody>
          <a:bodyPr>
            <a:normAutofit/>
          </a:bodyPr>
          <a:lstStyle/>
          <a:p>
            <a:pPr marL="609600" indent="-609600">
              <a:buFont typeface="Wingdings" pitchFamily="2" charset="2"/>
              <a:buNone/>
            </a:pPr>
            <a:r>
              <a:rPr lang="es-MX" sz="1700"/>
              <a:t>La planeación estratégica incluye el establecimiento de:</a:t>
            </a:r>
          </a:p>
          <a:p>
            <a:pPr marL="609600" indent="-609600">
              <a:buFont typeface="Wingdings" pitchFamily="2" charset="2"/>
              <a:buNone/>
            </a:pPr>
            <a:r>
              <a:rPr lang="es-MX" sz="1700"/>
              <a:t>1.-	Objetivos: representan los resultados que la empresa desea obtener. Son fines por alcanzar, establecidos cualitativamente, y determinados para realizarse transcurrido un tiempo específico.</a:t>
            </a:r>
          </a:p>
          <a:p>
            <a:pPr marL="609600" indent="-609600">
              <a:buFont typeface="Wingdings" pitchFamily="2" charset="2"/>
              <a:buNone/>
            </a:pPr>
            <a:r>
              <a:rPr lang="es-MX" sz="1700"/>
              <a:t>2.-  Metas: representan los resultados que la empresa desea obtener. Son fines por alcanzar, establecidos cuantitativamente, y determinados para realizarse transcurrido un tiempo específico</a:t>
            </a:r>
          </a:p>
        </p:txBody>
      </p:sp>
      <p:pic>
        <p:nvPicPr>
          <p:cNvPr id="27653" name="Picture 27652" descr="Flechas blancas dirigidas a un objetivo rojo">
            <a:extLst>
              <a:ext uri="{FF2B5EF4-FFF2-40B4-BE49-F238E27FC236}">
                <a16:creationId xmlns:a16="http://schemas.microsoft.com/office/drawing/2014/main" id="{7239041D-57F6-F58F-401D-C873CF511560}"/>
              </a:ext>
            </a:extLst>
          </p:cNvPr>
          <p:cNvPicPr>
            <a:picLocks noChangeAspect="1"/>
          </p:cNvPicPr>
          <p:nvPr/>
        </p:nvPicPr>
        <p:blipFill rotWithShape="1">
          <a:blip r:embed="rId2"/>
          <a:srcRect l="51874" r="16375" b="-6"/>
          <a:stretch/>
        </p:blipFill>
        <p:spPr>
          <a:xfrm>
            <a:off x="6086475" y="-12515"/>
            <a:ext cx="3057525" cy="6418631"/>
          </a:xfrm>
          <a:prstGeom prst="rect">
            <a:avLst/>
          </a:prstGeom>
        </p:spPr>
      </p:pic>
      <p:sp>
        <p:nvSpPr>
          <p:cNvPr id="27659" name="Rectangle 27658">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1" name="Rectangle 27660">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2" name="Rectangle 28681">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6" name="Rectangle 4"/>
          <p:cNvSpPr>
            <a:spLocks noGrp="1" noChangeArrowheads="1"/>
          </p:cNvSpPr>
          <p:nvPr>
            <p:ph type="title"/>
          </p:nvPr>
        </p:nvSpPr>
        <p:spPr>
          <a:xfrm>
            <a:off x="852297" y="502021"/>
            <a:ext cx="4629946" cy="1655483"/>
          </a:xfrm>
        </p:spPr>
        <p:txBody>
          <a:bodyPr anchor="b">
            <a:normAutofit/>
          </a:bodyPr>
          <a:lstStyle/>
          <a:p>
            <a:r>
              <a:rPr lang="es-ES" sz="3500"/>
              <a:t>Planes de un solo uso</a:t>
            </a:r>
          </a:p>
        </p:txBody>
      </p:sp>
      <p:sp>
        <p:nvSpPr>
          <p:cNvPr id="28675" name="Rectangle 3" descr="Rectangle: Click to edit Master text styles&#10;Second level&#10;Third level&#10;Fourth level&#10;Fifth level"/>
          <p:cNvSpPr>
            <a:spLocks noGrp="1" noChangeArrowheads="1"/>
          </p:cNvSpPr>
          <p:nvPr>
            <p:ph idx="1"/>
          </p:nvPr>
        </p:nvSpPr>
        <p:spPr>
          <a:xfrm>
            <a:off x="852297" y="2408518"/>
            <a:ext cx="4629947" cy="3535083"/>
          </a:xfrm>
        </p:spPr>
        <p:txBody>
          <a:bodyPr>
            <a:normAutofit/>
          </a:bodyPr>
          <a:lstStyle/>
          <a:p>
            <a:pPr marL="609600" indent="-609600"/>
            <a:r>
              <a:rPr lang="es-MX" sz="1600" u="sng"/>
              <a:t>Programas</a:t>
            </a:r>
            <a:r>
              <a:rPr lang="es-MX" sz="1600"/>
              <a:t>: son esquemas donde se establece la secuencia de actividades específicas, las cuales habrán de realizarse para alcanzar los objetivos y el tiempo requerido para efectuar cada una de sus partes y todos aquellos eventos involucrados en su consecución.</a:t>
            </a:r>
          </a:p>
          <a:p>
            <a:pPr marL="609600" indent="-609600"/>
            <a:r>
              <a:rPr lang="es-MX" sz="1600" u="sng"/>
              <a:t>Presupuestos</a:t>
            </a:r>
            <a:r>
              <a:rPr lang="es-MX" sz="1600"/>
              <a:t>: son los planes expresados en términos numéricos (monetarios) con la comprobación subsecuente de su realización.</a:t>
            </a:r>
          </a:p>
          <a:p>
            <a:pPr marL="609600" indent="-609600"/>
            <a:r>
              <a:rPr lang="es-MX" sz="1600" u="sng"/>
              <a:t>Proyectos</a:t>
            </a:r>
            <a:r>
              <a:rPr lang="es-MX" sz="1600"/>
              <a:t>: ideas tendientes a satisfacer necesidades humanas. Incluyen estudios: de mercado, técnico, organizacional y jurídico, financiero y la evaluación económica.</a:t>
            </a:r>
          </a:p>
          <a:p>
            <a:pPr marL="609600" indent="-609600">
              <a:buFont typeface="Wingdings" pitchFamily="2" charset="2"/>
              <a:buNone/>
            </a:pPr>
            <a:endParaRPr lang="en-US" sz="1600"/>
          </a:p>
        </p:txBody>
      </p:sp>
      <p:pic>
        <p:nvPicPr>
          <p:cNvPr id="28678" name="Picture 28677">
            <a:extLst>
              <a:ext uri="{FF2B5EF4-FFF2-40B4-BE49-F238E27FC236}">
                <a16:creationId xmlns:a16="http://schemas.microsoft.com/office/drawing/2014/main" id="{49140A23-F460-E3DC-F19A-1BF17939012B}"/>
              </a:ext>
            </a:extLst>
          </p:cNvPr>
          <p:cNvPicPr>
            <a:picLocks noChangeAspect="1"/>
          </p:cNvPicPr>
          <p:nvPr/>
        </p:nvPicPr>
        <p:blipFill rotWithShape="1">
          <a:blip r:embed="rId2"/>
          <a:srcRect l="18938" r="49311" b="-6"/>
          <a:stretch/>
        </p:blipFill>
        <p:spPr>
          <a:xfrm>
            <a:off x="6086475" y="-12515"/>
            <a:ext cx="3057525" cy="6418631"/>
          </a:xfrm>
          <a:prstGeom prst="rect">
            <a:avLst/>
          </a:prstGeom>
        </p:spPr>
      </p:pic>
      <p:sp>
        <p:nvSpPr>
          <p:cNvPr id="28684" name="Rectangle 28683">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86" name="Rectangle 28685">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6" name="Rectangle 29705">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0" name="Rectangle 4"/>
          <p:cNvSpPr>
            <a:spLocks noGrp="1" noChangeArrowheads="1"/>
          </p:cNvSpPr>
          <p:nvPr>
            <p:ph type="title"/>
          </p:nvPr>
        </p:nvSpPr>
        <p:spPr>
          <a:xfrm>
            <a:off x="852297" y="502021"/>
            <a:ext cx="4629946" cy="1655483"/>
          </a:xfrm>
        </p:spPr>
        <p:txBody>
          <a:bodyPr anchor="b">
            <a:normAutofit/>
          </a:bodyPr>
          <a:lstStyle/>
          <a:p>
            <a:r>
              <a:rPr lang="es-MX" sz="3500"/>
              <a:t>Planes de uso continuo</a:t>
            </a:r>
            <a:endParaRPr lang="es-ES" sz="3500"/>
          </a:p>
        </p:txBody>
      </p:sp>
      <p:sp>
        <p:nvSpPr>
          <p:cNvPr id="29699" name="Rectangle 3" descr="Rectangle: Click to edit Master text styles&#10;Second level&#10;Third level&#10;Fourth level&#10;Fifth level"/>
          <p:cNvSpPr>
            <a:spLocks noGrp="1" noChangeArrowheads="1"/>
          </p:cNvSpPr>
          <p:nvPr>
            <p:ph idx="1"/>
          </p:nvPr>
        </p:nvSpPr>
        <p:spPr>
          <a:xfrm>
            <a:off x="852297" y="2408518"/>
            <a:ext cx="4629947" cy="3535083"/>
          </a:xfrm>
        </p:spPr>
        <p:txBody>
          <a:bodyPr>
            <a:normAutofit/>
          </a:bodyPr>
          <a:lstStyle/>
          <a:p>
            <a:pPr marL="609600" indent="-609600"/>
            <a:r>
              <a:rPr lang="es-MX" sz="1600" u="sng"/>
              <a:t>Políticas</a:t>
            </a:r>
            <a:r>
              <a:rPr lang="es-MX" sz="1600"/>
              <a:t>: son guías generales para orientar la acción; Criterios, lineamientos generales a observar, en la toma de decisiones, sobre problemas que se repiten una y otra vez dentro de una organización.</a:t>
            </a:r>
          </a:p>
          <a:p>
            <a:pPr marL="609600" indent="-609600"/>
            <a:r>
              <a:rPr lang="es-MX" sz="1600" u="sng"/>
              <a:t>Reglas</a:t>
            </a:r>
            <a:r>
              <a:rPr lang="es-MX" sz="1600"/>
              <a:t>: son mandatos precisos que determinan la disposición, actitud o comportamiento que deberá seguir o evitar, en situaciones específicas, el personal de una empresa.</a:t>
            </a:r>
          </a:p>
          <a:p>
            <a:pPr marL="609600" indent="-609600"/>
            <a:r>
              <a:rPr lang="es-MX" sz="1600" u="sng"/>
              <a:t>Procedimientos</a:t>
            </a:r>
            <a:r>
              <a:rPr lang="es-MX" sz="1600"/>
              <a:t>: establecen el orden cronológico y la secuencia de las actividades que deben seguirse en la realización de un trabajo repetitivo.</a:t>
            </a:r>
            <a:endParaRPr lang="en-US" sz="1600"/>
          </a:p>
        </p:txBody>
      </p:sp>
      <p:pic>
        <p:nvPicPr>
          <p:cNvPr id="29702" name="Picture 29701" descr="Mano con lápiz sombreando círculos en una hoja">
            <a:extLst>
              <a:ext uri="{FF2B5EF4-FFF2-40B4-BE49-F238E27FC236}">
                <a16:creationId xmlns:a16="http://schemas.microsoft.com/office/drawing/2014/main" id="{E38D38EB-FA93-0A54-68D5-C70C9F59D16F}"/>
              </a:ext>
            </a:extLst>
          </p:cNvPr>
          <p:cNvPicPr>
            <a:picLocks noChangeAspect="1"/>
          </p:cNvPicPr>
          <p:nvPr/>
        </p:nvPicPr>
        <p:blipFill rotWithShape="1">
          <a:blip r:embed="rId2"/>
          <a:srcRect l="41951" r="30253" b="-4"/>
          <a:stretch/>
        </p:blipFill>
        <p:spPr>
          <a:xfrm>
            <a:off x="6086475" y="-12515"/>
            <a:ext cx="3057525" cy="6418631"/>
          </a:xfrm>
          <a:prstGeom prst="rect">
            <a:avLst/>
          </a:prstGeom>
        </p:spPr>
      </p:pic>
      <p:sp>
        <p:nvSpPr>
          <p:cNvPr id="29708" name="Rectangle 29707">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0" name="Rectangle 29709">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E21FBDB-E784-737E-A3A4-45DAC5ADD975}"/>
              </a:ext>
            </a:extLst>
          </p:cNvPr>
          <p:cNvPicPr>
            <a:picLocks noChangeAspect="1"/>
          </p:cNvPicPr>
          <p:nvPr/>
        </p:nvPicPr>
        <p:blipFill rotWithShape="1">
          <a:blip r:embed="rId2"/>
          <a:srcRect l="17512" r="23126" b="9"/>
          <a:stretch/>
        </p:blipFill>
        <p:spPr>
          <a:xfrm>
            <a:off x="3028949" y="10"/>
            <a:ext cx="6120019" cy="6875809"/>
          </a:xfrm>
          <a:prstGeom prst="rect">
            <a:avLst/>
          </a:prstGeom>
        </p:spPr>
      </p:pic>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3 Título"/>
          <p:cNvSpPr>
            <a:spLocks noGrp="1"/>
          </p:cNvSpPr>
          <p:nvPr>
            <p:ph type="title"/>
          </p:nvPr>
        </p:nvSpPr>
        <p:spPr>
          <a:xfrm>
            <a:off x="400854" y="2950387"/>
            <a:ext cx="2289220" cy="3531403"/>
          </a:xfrm>
        </p:spPr>
        <p:txBody>
          <a:bodyPr vert="horz" lIns="91440" tIns="45720" rIns="91440" bIns="45720" rtlCol="0" anchor="t">
            <a:normAutofit/>
          </a:bodyPr>
          <a:lstStyle/>
          <a:p>
            <a:pPr algn="r"/>
            <a:r>
              <a:rPr lang="en-US" sz="3500">
                <a:solidFill>
                  <a:srgbClr val="FFFFFF"/>
                </a:solidFill>
              </a:rPr>
              <a:t>Técnicas de planeación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24" name="Rectangle 686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613" name="Picture 68612" descr="Rompecabezas blanco con una pieza roja">
            <a:extLst>
              <a:ext uri="{FF2B5EF4-FFF2-40B4-BE49-F238E27FC236}">
                <a16:creationId xmlns:a16="http://schemas.microsoft.com/office/drawing/2014/main" id="{BC26F7EB-931F-B1A0-7501-B939DE999C03}"/>
              </a:ext>
            </a:extLst>
          </p:cNvPr>
          <p:cNvPicPr>
            <a:picLocks noChangeAspect="1"/>
          </p:cNvPicPr>
          <p:nvPr/>
        </p:nvPicPr>
        <p:blipFill rotWithShape="1">
          <a:blip r:embed="rId2"/>
          <a:srcRect l="21038" r="19478"/>
          <a:stretch/>
        </p:blipFill>
        <p:spPr>
          <a:xfrm>
            <a:off x="1891767" y="10"/>
            <a:ext cx="7252231" cy="6857990"/>
          </a:xfrm>
          <a:prstGeom prst="rect">
            <a:avLst/>
          </a:prstGeom>
        </p:spPr>
      </p:pic>
      <p:sp>
        <p:nvSpPr>
          <p:cNvPr id="68626" name="Rectangle 686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10" name="Rectangle 2"/>
          <p:cNvSpPr>
            <a:spLocks noGrp="1" noChangeArrowheads="1"/>
          </p:cNvSpPr>
          <p:nvPr>
            <p:ph type="title"/>
          </p:nvPr>
        </p:nvSpPr>
        <p:spPr>
          <a:xfrm>
            <a:off x="628650" y="365125"/>
            <a:ext cx="2866641" cy="1899912"/>
          </a:xfrm>
        </p:spPr>
        <p:txBody>
          <a:bodyPr>
            <a:normAutofit/>
          </a:bodyPr>
          <a:lstStyle/>
          <a:p>
            <a:r>
              <a:rPr lang="es-ES" sz="3500"/>
              <a:t>Contenido</a:t>
            </a:r>
          </a:p>
        </p:txBody>
      </p:sp>
      <p:sp>
        <p:nvSpPr>
          <p:cNvPr id="68611" name="Rectangle 3" descr="Rectangle: Click to edit Master text styles&#10;Second level&#10;Third level&#10;Fourth level&#10;Fifth level"/>
          <p:cNvSpPr>
            <a:spLocks noGrp="1" noChangeArrowheads="1"/>
          </p:cNvSpPr>
          <p:nvPr>
            <p:ph idx="1"/>
          </p:nvPr>
        </p:nvSpPr>
        <p:spPr>
          <a:xfrm>
            <a:off x="628650" y="2434201"/>
            <a:ext cx="2866641" cy="3742762"/>
          </a:xfrm>
        </p:spPr>
        <p:txBody>
          <a:bodyPr>
            <a:normAutofit/>
          </a:bodyPr>
          <a:lstStyle/>
          <a:p>
            <a:r>
              <a:rPr lang="es-MX" sz="1700">
                <a:hlinkClick r:id="" action="ppaction://noaction"/>
              </a:rPr>
              <a:t>Definición de planeación</a:t>
            </a:r>
            <a:endParaRPr lang="es-MX" sz="1700"/>
          </a:p>
          <a:p>
            <a:r>
              <a:rPr lang="es-MX" sz="1700">
                <a:hlinkClick r:id="" action="ppaction://noaction"/>
              </a:rPr>
              <a:t>Importancia y propósitos</a:t>
            </a:r>
            <a:endParaRPr lang="es-MX" sz="1700"/>
          </a:p>
          <a:p>
            <a:r>
              <a:rPr lang="es-MX" sz="1700">
                <a:hlinkClick r:id="" action="ppaction://noaction"/>
              </a:rPr>
              <a:t>Principios de la planeación</a:t>
            </a:r>
            <a:endParaRPr lang="es-MX" sz="1700"/>
          </a:p>
          <a:p>
            <a:r>
              <a:rPr lang="es-MX" sz="1700">
                <a:hlinkClick r:id="" action="ppaction://noaction"/>
              </a:rPr>
              <a:t>Proceso de la planeación</a:t>
            </a:r>
            <a:endParaRPr lang="es-MX" sz="1700"/>
          </a:p>
          <a:p>
            <a:r>
              <a:rPr lang="es-MX" sz="1700">
                <a:hlinkClick r:id="" action="ppaction://noaction"/>
              </a:rPr>
              <a:t>Técnicas de planeación</a:t>
            </a:r>
            <a:endParaRPr lang="es-ES" sz="17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30" name="Rectangle 3072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732" name="Rectangle 3073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4" name="Rectangle 3073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6" name="Rectangle 3073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8" name="Rectangle 3073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0" name="Freeform: Shape 3073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742" name="Rectangle 3074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4" name="Rectangle 4"/>
          <p:cNvSpPr>
            <a:spLocks noGrp="1" noChangeArrowheads="1"/>
          </p:cNvSpPr>
          <p:nvPr>
            <p:ph type="title"/>
          </p:nvPr>
        </p:nvSpPr>
        <p:spPr>
          <a:xfrm>
            <a:off x="350041" y="586855"/>
            <a:ext cx="2401025" cy="3387497"/>
          </a:xfrm>
        </p:spPr>
        <p:txBody>
          <a:bodyPr anchor="b">
            <a:normAutofit/>
          </a:bodyPr>
          <a:lstStyle/>
          <a:p>
            <a:pPr algn="r"/>
            <a:br>
              <a:rPr lang="es-MX" sz="3500">
                <a:solidFill>
                  <a:srgbClr val="FFFFFF"/>
                </a:solidFill>
              </a:rPr>
            </a:br>
            <a:r>
              <a:rPr lang="es-MX" sz="3500">
                <a:solidFill>
                  <a:srgbClr val="FFFFFF"/>
                </a:solidFill>
              </a:rPr>
              <a:t>Técnicas de planeación</a:t>
            </a:r>
            <a:endParaRPr lang="en-US" sz="3500">
              <a:solidFill>
                <a:srgbClr val="FFFFFF"/>
              </a:solidFill>
            </a:endParaRPr>
          </a:p>
        </p:txBody>
      </p:sp>
      <p:sp>
        <p:nvSpPr>
          <p:cNvPr id="30725" name="Rectangle 5" descr="Rectangle: Click to edit Master text styles&#10;Second level&#10;Third level&#10;Fourth level&#10;Fifth level"/>
          <p:cNvSpPr>
            <a:spLocks noGrp="1" noChangeArrowheads="1"/>
          </p:cNvSpPr>
          <p:nvPr>
            <p:ph idx="1"/>
          </p:nvPr>
        </p:nvSpPr>
        <p:spPr>
          <a:xfrm>
            <a:off x="3607694" y="649480"/>
            <a:ext cx="4916510" cy="5546047"/>
          </a:xfrm>
        </p:spPr>
        <p:txBody>
          <a:bodyPr anchor="ctr">
            <a:normAutofit/>
          </a:bodyPr>
          <a:lstStyle/>
          <a:p>
            <a:pPr>
              <a:buFont typeface="Wingdings" pitchFamily="2" charset="2"/>
              <a:buNone/>
            </a:pPr>
            <a:r>
              <a:rPr lang="es-MX" sz="1700"/>
              <a:t>Ejemplos de técnicas más usadas para la planeación son los siguientes:</a:t>
            </a:r>
          </a:p>
          <a:p>
            <a:pPr lvl="1"/>
            <a:r>
              <a:rPr lang="es-MX" sz="1700"/>
              <a:t>Investigación de operaciones.</a:t>
            </a:r>
          </a:p>
          <a:p>
            <a:pPr lvl="1"/>
            <a:r>
              <a:rPr lang="es-MX" sz="1700"/>
              <a:t>Computadoras.</a:t>
            </a:r>
          </a:p>
          <a:p>
            <a:pPr lvl="1"/>
            <a:r>
              <a:rPr lang="es-MX" sz="1700"/>
              <a:t>Modelos de simulación.</a:t>
            </a:r>
          </a:p>
          <a:p>
            <a:pPr lvl="1"/>
            <a:r>
              <a:rPr lang="es-MX" sz="1700"/>
              <a:t>Administración por objetivos.</a:t>
            </a:r>
          </a:p>
          <a:p>
            <a:pPr lvl="1"/>
            <a:r>
              <a:rPr lang="es-MX" sz="1700"/>
              <a:t>Programación lineal.</a:t>
            </a:r>
          </a:p>
          <a:p>
            <a:pPr lvl="1"/>
            <a:r>
              <a:rPr lang="es-MX" sz="1700"/>
              <a:t>Método del camino crítico.</a:t>
            </a:r>
          </a:p>
          <a:p>
            <a:pPr lvl="1"/>
            <a:r>
              <a:rPr lang="es-MX" sz="1700"/>
              <a:t>Juegos de decisiones.</a:t>
            </a:r>
          </a:p>
          <a:p>
            <a:pPr lvl="1"/>
            <a:r>
              <a:rPr lang="es-MX" sz="1700"/>
              <a:t>Lógica.</a:t>
            </a:r>
            <a:endParaRPr lang="en-US" sz="17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350041" y="586855"/>
            <a:ext cx="2401025" cy="3387497"/>
          </a:xfrm>
        </p:spPr>
        <p:txBody>
          <a:bodyPr anchor="b">
            <a:normAutofit/>
          </a:bodyPr>
          <a:lstStyle/>
          <a:p>
            <a:pPr algn="r"/>
            <a:r>
              <a:rPr lang="es-ES_tradnl" sz="3200">
                <a:solidFill>
                  <a:srgbClr val="FFFFFF"/>
                </a:solidFill>
              </a:rPr>
              <a:t>Presupuestos</a:t>
            </a:r>
          </a:p>
        </p:txBody>
      </p:sp>
      <p:sp>
        <p:nvSpPr>
          <p:cNvPr id="3" name="2 Marcador de contenido"/>
          <p:cNvSpPr>
            <a:spLocks noGrp="1"/>
          </p:cNvSpPr>
          <p:nvPr>
            <p:ph idx="1"/>
          </p:nvPr>
        </p:nvSpPr>
        <p:spPr>
          <a:xfrm>
            <a:off x="3436295" y="649480"/>
            <a:ext cx="2268977" cy="5546047"/>
          </a:xfrm>
        </p:spPr>
        <p:txBody>
          <a:bodyPr anchor="ctr">
            <a:normAutofit/>
          </a:bodyPr>
          <a:lstStyle/>
          <a:p>
            <a:r>
              <a:rPr lang="es-ES_tradnl" sz="1400"/>
              <a:t>Tal como analizamos anteriormente, los presupuestos son planes financieros, de un solo uso, que tienen por objetivo determinar el futuro económico-financiero de una entidad para lograr objetivos.</a:t>
            </a:r>
          </a:p>
          <a:p>
            <a:r>
              <a:rPr lang="es-ES_tradnl" sz="1400"/>
              <a:t>Los presupuestos son herramientas de planeación y a su vez, instrumentos de control.</a:t>
            </a:r>
          </a:p>
          <a:p>
            <a:r>
              <a:rPr lang="es-ES_tradnl" sz="1400"/>
              <a:t>Los presupuestos varían dependiendo si se aplican a una entidad pública o privada.</a:t>
            </a:r>
          </a:p>
          <a:p>
            <a:r>
              <a:rPr lang="es-ES_tradnl" sz="1400"/>
              <a:t>En el caso de una empresa privada, el presupuesto se determina de manera tradicional, en tanto que el sector público desarrolla un presupuesto por programas.</a:t>
            </a:r>
          </a:p>
        </p:txBody>
      </p:sp>
      <p:pic>
        <p:nvPicPr>
          <p:cNvPr id="5" name="Picture 4" descr="Calculadora, lápiz, brújula, dinero y un papel con gráficos impresos en él">
            <a:extLst>
              <a:ext uri="{FF2B5EF4-FFF2-40B4-BE49-F238E27FC236}">
                <a16:creationId xmlns:a16="http://schemas.microsoft.com/office/drawing/2014/main" id="{70F68A52-CA7D-9934-DD45-7C16307A4167}"/>
              </a:ext>
            </a:extLst>
          </p:cNvPr>
          <p:cNvPicPr>
            <a:picLocks noChangeAspect="1"/>
          </p:cNvPicPr>
          <p:nvPr/>
        </p:nvPicPr>
        <p:blipFill rotWithShape="1">
          <a:blip r:embed="rId2"/>
          <a:srcRect l="37177" r="35880" b="8"/>
          <a:stretch/>
        </p:blipFill>
        <p:spPr>
          <a:xfrm>
            <a:off x="6082126" y="10"/>
            <a:ext cx="3061874" cy="68579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492617" y="962166"/>
            <a:ext cx="2327856" cy="4421876"/>
          </a:xfrm>
        </p:spPr>
        <p:txBody>
          <a:bodyPr anchor="t">
            <a:normAutofit/>
          </a:bodyPr>
          <a:lstStyle/>
          <a:p>
            <a:pPr algn="r"/>
            <a:r>
              <a:rPr lang="es-ES_tradnl" sz="3200"/>
              <a:t>Presupuesto tradicional</a:t>
            </a:r>
          </a:p>
        </p:txBody>
      </p:sp>
      <p:sp>
        <p:nvSpPr>
          <p:cNvPr id="3" name="2 Marcador de contenido"/>
          <p:cNvSpPr>
            <a:spLocks noGrp="1"/>
          </p:cNvSpPr>
          <p:nvPr>
            <p:ph idx="1"/>
          </p:nvPr>
        </p:nvSpPr>
        <p:spPr>
          <a:xfrm>
            <a:off x="3066696" y="962167"/>
            <a:ext cx="5143585" cy="4743174"/>
          </a:xfrm>
        </p:spPr>
        <p:txBody>
          <a:bodyPr anchor="t">
            <a:normAutofit/>
          </a:bodyPr>
          <a:lstStyle/>
          <a:p>
            <a:r>
              <a:rPr lang="es-ES_tradnl" sz="1700"/>
              <a:t>En una organización del sector privado, el presupuesto de egresos deberá contener la proyección de tres elementos del costo:</a:t>
            </a:r>
          </a:p>
          <a:p>
            <a:pPr lvl="1"/>
            <a:r>
              <a:rPr lang="es-ES_tradnl" sz="1700" u="sng"/>
              <a:t>Materiales:</a:t>
            </a:r>
            <a:r>
              <a:rPr lang="es-ES_tradnl" sz="1700"/>
              <a:t> materiales directos, relacionados con el producto y que se identifiquen con él. Por ejemplo: el mango empleado en la elaboración de una mermelada.</a:t>
            </a:r>
            <a:endParaRPr lang="es-ES_tradnl" sz="1700" u="sng"/>
          </a:p>
          <a:p>
            <a:pPr lvl="1"/>
            <a:r>
              <a:rPr lang="es-ES_tradnl" sz="1700" u="sng"/>
              <a:t>Mano de Obra:</a:t>
            </a:r>
            <a:r>
              <a:rPr lang="es-ES_tradnl" sz="1700"/>
              <a:t> personal adscrito al área de producción, como obreros.</a:t>
            </a:r>
            <a:endParaRPr lang="es-ES_tradnl" sz="1700" u="sng"/>
          </a:p>
          <a:p>
            <a:pPr lvl="1"/>
            <a:r>
              <a:rPr lang="es-ES_tradnl" sz="1700" u="sng"/>
              <a:t>Costos o Gastos Indirectos de Fabricación (CIF): </a:t>
            </a:r>
            <a:r>
              <a:rPr lang="es-ES_tradnl" sz="1700"/>
              <a:t>agua, luz, gas, etc.</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a:t>Presupuesto tradicional</a:t>
            </a:r>
          </a:p>
        </p:txBody>
      </p:sp>
      <p:sp>
        <p:nvSpPr>
          <p:cNvPr id="3" name="2 Marcador de contenido"/>
          <p:cNvSpPr>
            <a:spLocks noGrp="1"/>
          </p:cNvSpPr>
          <p:nvPr>
            <p:ph sz="half" idx="1"/>
          </p:nvPr>
        </p:nvSpPr>
        <p:spPr/>
        <p:txBody>
          <a:bodyPr>
            <a:normAutofit fontScale="92500" lnSpcReduction="20000"/>
          </a:bodyPr>
          <a:lstStyle/>
          <a:p>
            <a:r>
              <a:rPr lang="es-ES_tradnl" dirty="0"/>
              <a:t>La integración de los tres elementos del costo (materiales, mano de obra y costos indirectos de fabricación), permitirá determinar el Costo Unitario de Producción.</a:t>
            </a:r>
          </a:p>
          <a:p>
            <a:r>
              <a:rPr lang="es-ES_tradnl" dirty="0"/>
              <a:t>Por costo debemos entender el desembolso o sacrificio económico que realizamos para obtener algo.</a:t>
            </a:r>
          </a:p>
        </p:txBody>
      </p:sp>
      <p:graphicFrame>
        <p:nvGraphicFramePr>
          <p:cNvPr id="5" name="4 Marcador de contenido"/>
          <p:cNvGraphicFramePr>
            <a:graphicFrameLocks noGrp="1"/>
          </p:cNvGraphicFramePr>
          <p:nvPr>
            <p:ph sz="half" idx="2"/>
          </p:nvPr>
        </p:nvGraphicFramePr>
        <p:xfrm>
          <a:off x="4429124" y="1643050"/>
          <a:ext cx="4471990" cy="4624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Título"/>
          <p:cNvSpPr>
            <a:spLocks noGrp="1"/>
          </p:cNvSpPr>
          <p:nvPr>
            <p:ph type="title"/>
          </p:nvPr>
        </p:nvSpPr>
        <p:spPr>
          <a:xfrm>
            <a:off x="350041" y="586855"/>
            <a:ext cx="2401025" cy="3387497"/>
          </a:xfrm>
        </p:spPr>
        <p:txBody>
          <a:bodyPr anchor="b">
            <a:normAutofit/>
          </a:bodyPr>
          <a:lstStyle/>
          <a:p>
            <a:pPr algn="r"/>
            <a:r>
              <a:rPr lang="es-ES_tradnl" sz="3500">
                <a:solidFill>
                  <a:srgbClr val="FFFFFF"/>
                </a:solidFill>
              </a:rPr>
              <a:t>Presupuesto por programas</a:t>
            </a:r>
          </a:p>
        </p:txBody>
      </p:sp>
      <p:sp>
        <p:nvSpPr>
          <p:cNvPr id="6" name="5 Marcador de contenido"/>
          <p:cNvSpPr>
            <a:spLocks noGrp="1"/>
          </p:cNvSpPr>
          <p:nvPr>
            <p:ph idx="1"/>
          </p:nvPr>
        </p:nvSpPr>
        <p:spPr>
          <a:xfrm>
            <a:off x="3607694" y="649480"/>
            <a:ext cx="4916510" cy="5546047"/>
          </a:xfrm>
        </p:spPr>
        <p:txBody>
          <a:bodyPr anchor="ctr">
            <a:normAutofit/>
          </a:bodyPr>
          <a:lstStyle/>
          <a:p>
            <a:r>
              <a:rPr lang="es-ES_tradnl" sz="1200"/>
              <a:t>El presupuesto por programas se aplica en organismos del sector público, como hospitales, guarderías, asilos coordinados por el Estado.</a:t>
            </a:r>
          </a:p>
          <a:p>
            <a:r>
              <a:rPr lang="es-ES_tradnl" sz="1200"/>
              <a:t>Las áreas de nutrición son responsables de la proyección de las siguientes partidas presupuestarias (gastos o egresos):</a:t>
            </a:r>
          </a:p>
          <a:p>
            <a:pPr lvl="1"/>
            <a:r>
              <a:rPr lang="es-ES_tradnl" sz="1200"/>
              <a:t>“2200 </a:t>
            </a:r>
            <a:r>
              <a:rPr lang="es-ES_tradnl" sz="1200" u="sng"/>
              <a:t>Productos alimenticios</a:t>
            </a:r>
          </a:p>
          <a:p>
            <a:pPr lvl="1"/>
            <a:r>
              <a:rPr lang="es-ES_tradnl" sz="1200"/>
              <a:t>2201 </a:t>
            </a:r>
            <a:r>
              <a:rPr lang="es-ES_tradnl" sz="1200" u="sng"/>
              <a:t>Productos alimenticios para efectivos que participen en programas de seguridad pública</a:t>
            </a:r>
            <a:r>
              <a:rPr lang="es-ES_tradnl" sz="1200"/>
              <a:t>: asignaciones destinadas a la adquisición de productos alimenticios, en estado natural o envasado, que se requiera para personal  y alumnos de la academia de policía del Estado y para la preparación de raciones alimenticias del personal operativo de los programas de seguridad pública. Esta partida es presupuestada únicamente por la secretaría de seguridad pública.</a:t>
            </a:r>
          </a:p>
          <a:p>
            <a:pPr lvl="1"/>
            <a:r>
              <a:rPr lang="es-ES_tradnl" sz="1200"/>
              <a:t>2202 </a:t>
            </a:r>
            <a:r>
              <a:rPr lang="es-ES_tradnl" sz="1200" u="sng"/>
              <a:t>Productos alimenticios para personas derivado de la prestación de servicios públicos en unidades de salud, educativas, de readaptación social y otras</a:t>
            </a:r>
            <a:r>
              <a:rPr lang="es-ES_tradnl" sz="1200"/>
              <a:t>: asignaciones destinadas a la adquisición de productos alimenticios en estado natural o envasado necesarios en centros de salud y educativos para los enfermos hospitalizados y los alumnos de albergues, internados y centros de integración respectivamente, ásí como en los reclusorios y cárceles municipales del Estado, para la preparación de las raciones alimenticias de los internos y detenidos.</a:t>
            </a:r>
          </a:p>
          <a:p>
            <a:pPr lvl="1"/>
            <a:r>
              <a:rPr lang="es-ES_tradnl" sz="1200"/>
              <a:t>2203 </a:t>
            </a:r>
            <a:r>
              <a:rPr lang="es-ES_tradnl" sz="1200" u="sng"/>
              <a:t>Productos alimenticios para alimentación de internos</a:t>
            </a:r>
            <a:r>
              <a:rPr lang="es-ES_tradnl" sz="1200"/>
              <a:t>: asignaciones destinadas a la adquisición de productos alimenticios, en estado natural o envasado para los internos de los reclusorios en el Estado de Veracruz.</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Título"/>
          <p:cNvSpPr>
            <a:spLocks noGrp="1"/>
          </p:cNvSpPr>
          <p:nvPr>
            <p:ph type="title"/>
          </p:nvPr>
        </p:nvSpPr>
        <p:spPr>
          <a:xfrm>
            <a:off x="350041" y="586855"/>
            <a:ext cx="2401025" cy="3387497"/>
          </a:xfrm>
        </p:spPr>
        <p:txBody>
          <a:bodyPr anchor="b">
            <a:normAutofit/>
          </a:bodyPr>
          <a:lstStyle/>
          <a:p>
            <a:pPr algn="r"/>
            <a:r>
              <a:rPr lang="es-ES_tradnl" sz="3200">
                <a:solidFill>
                  <a:srgbClr val="FFFFFF"/>
                </a:solidFill>
              </a:rPr>
              <a:t>Presupuesto por programas</a:t>
            </a:r>
          </a:p>
        </p:txBody>
      </p:sp>
      <p:sp>
        <p:nvSpPr>
          <p:cNvPr id="6" name="5 Marcador de contenido"/>
          <p:cNvSpPr>
            <a:spLocks noGrp="1"/>
          </p:cNvSpPr>
          <p:nvPr>
            <p:ph idx="1"/>
          </p:nvPr>
        </p:nvSpPr>
        <p:spPr>
          <a:xfrm>
            <a:off x="3607694" y="649480"/>
            <a:ext cx="4916510" cy="5546047"/>
          </a:xfrm>
        </p:spPr>
        <p:txBody>
          <a:bodyPr anchor="ctr">
            <a:normAutofit/>
          </a:bodyPr>
          <a:lstStyle/>
          <a:p>
            <a:pPr lvl="1"/>
            <a:r>
              <a:rPr lang="es-ES_tradnl" sz="1700"/>
              <a:t>2204 </a:t>
            </a:r>
            <a:r>
              <a:rPr lang="es-ES_tradnl" sz="1700" u="sng"/>
              <a:t>Productos alimenticios para personal derivado de actividades extraordinarias</a:t>
            </a:r>
            <a:r>
              <a:rPr lang="es-ES_tradnl" sz="1700"/>
              <a:t>: asignaciones destinadas a la adquisición de productos alimenticios, en estado natural o envasado para los internos de los reclusorios en el Estado de Veracruz…</a:t>
            </a:r>
          </a:p>
          <a:p>
            <a:pPr lvl="1"/>
            <a:r>
              <a:rPr lang="es-ES_tradnl" sz="1700"/>
              <a:t>2303 </a:t>
            </a:r>
            <a:r>
              <a:rPr lang="es-ES_tradnl" sz="1700" u="sng"/>
              <a:t>Utensilios para servicio de alimentación</a:t>
            </a:r>
            <a:r>
              <a:rPr lang="es-ES_tradnl" sz="1700"/>
              <a:t>: asignaciones destinadas a  la adquisición de todo tipo de utensilios que se requieran para proporcionar el servicio de alimentación, tales como: platos, cucharas, ollas, sartenes, cucharones, filtros para cafetera, papel aluminio, vasos y cualquier otro similar”(Consultado en: Clasificador por objeto del gasto 2009, </a:t>
            </a:r>
            <a:r>
              <a:rPr lang="es-ES_tradnl" sz="1700" u="sng"/>
              <a:t>SEFIPLAN, Co.</a:t>
            </a:r>
            <a:r>
              <a:rPr lang="es-ES_tradnl" sz="1700"/>
              <a:t>, en </a:t>
            </a:r>
            <a:r>
              <a:rPr lang="es-ES_tradnl" sz="1700">
                <a:hlinkClick r:id="rId2"/>
              </a:rPr>
              <a:t>http://portal.veracruz.gob.mx/pls/portal/docs/PAGE/GOBVERSFP/CSFPPTRANSPARENCIA/SFPFRACCIONIXPPRESUPUESTOASIGNADO/COPY_OF_SFPPRESUPUESTOASIGNADOYEJECUCION/CLASIFICADOR%20POR%20OBJETO%20DEL%20GASTO%2029%20ENERO%202009.PDF</a:t>
            </a:r>
            <a:r>
              <a:rPr lang="es-ES_tradnl" sz="1700"/>
              <a:t>, el 22 de julio de 2009)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492617" y="962166"/>
            <a:ext cx="2327856" cy="4421876"/>
          </a:xfrm>
        </p:spPr>
        <p:txBody>
          <a:bodyPr anchor="t">
            <a:normAutofit/>
          </a:bodyPr>
          <a:lstStyle/>
          <a:p>
            <a:pPr algn="r"/>
            <a:r>
              <a:rPr lang="es-ES_tradnl" sz="3500"/>
              <a:t>Costeo de receta estándar</a:t>
            </a:r>
          </a:p>
        </p:txBody>
      </p:sp>
      <p:sp>
        <p:nvSpPr>
          <p:cNvPr id="29" name="2 Marcador de contenido"/>
          <p:cNvSpPr>
            <a:spLocks noGrp="1"/>
          </p:cNvSpPr>
          <p:nvPr>
            <p:ph idx="1"/>
          </p:nvPr>
        </p:nvSpPr>
        <p:spPr>
          <a:xfrm>
            <a:off x="3066696" y="962167"/>
            <a:ext cx="5143585" cy="4743174"/>
          </a:xfrm>
        </p:spPr>
        <p:txBody>
          <a:bodyPr anchor="t">
            <a:normAutofit/>
          </a:bodyPr>
          <a:lstStyle/>
          <a:p>
            <a:r>
              <a:rPr lang="es-ES_tradnl" sz="1700"/>
              <a:t>Para la elaboración del presupuesto de egresos de una entidad del sector público únicamente se requiere considerar el costo de los insumos o materiales que necesitamos para la integración de un rol de menús fundamentado en las características de una dieta terapéutica. Ésta es formulada con base en características de una población objetivo. </a:t>
            </a:r>
          </a:p>
          <a:p>
            <a:r>
              <a:rPr lang="es-ES_tradnl" sz="1700"/>
              <a:t>Una manera de cuantificar los costos de los insumos es a través de la formulación del costeo de receta estándar.</a:t>
            </a:r>
          </a:p>
          <a:p>
            <a:r>
              <a:rPr lang="es-ES_tradnl" sz="1700"/>
              <a:t>El costeo de receta estándar es una herramienta empleada en las áreas de suministro de servicios de alimentación que permite determinar el costo por porción de cada uno de los alimentos que integren un rol de menús.</a:t>
            </a:r>
          </a:p>
          <a:p>
            <a:r>
              <a:rPr lang="es-ES_tradnl" sz="1700"/>
              <a:t>Un ejemplo de costeo de receta estándar es el siguiente:</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394554" y="489439"/>
            <a:ext cx="8354891" cy="930447"/>
          </a:xfrm>
        </p:spPr>
        <p:txBody>
          <a:bodyPr vert="horz" lIns="91440" tIns="45720" rIns="91440" bIns="45720" rtlCol="0" anchor="b">
            <a:normAutofit/>
          </a:bodyPr>
          <a:lstStyle/>
          <a:p>
            <a:pPr algn="ctr"/>
            <a:r>
              <a:rPr lang="en-US" sz="4700" kern="1200">
                <a:solidFill>
                  <a:schemeClr val="bg1"/>
                </a:solidFill>
                <a:latin typeface="+mj-lt"/>
                <a:ea typeface="+mj-ea"/>
                <a:cs typeface="+mj-cs"/>
              </a:rPr>
              <a:t>Costeo de receta estándar</a:t>
            </a:r>
          </a:p>
        </p:txBody>
      </p:sp>
      <p:cxnSp>
        <p:nvCxnSpPr>
          <p:cNvPr id="1035" name="Straight Connector 103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Grp="1" noChangeAspect="1" noChangeArrowheads="1"/>
          </p:cNvPicPr>
          <p:nvPr>
            <p:ph idx="1"/>
          </p:nvPr>
        </p:nvPicPr>
        <p:blipFill>
          <a:blip r:embed="rId2" cstate="print"/>
          <a:stretch>
            <a:fillRect/>
          </a:stretch>
        </p:blipFill>
        <p:spPr bwMode="auto">
          <a:xfrm>
            <a:off x="1315155" y="2427541"/>
            <a:ext cx="6472364" cy="3997637"/>
          </a:xfrm>
          <a:prstGeom prst="rect">
            <a:avLst/>
          </a:prstGeom>
          <a:noFill/>
          <a:ln>
            <a:solidFill>
              <a:srgbClr val="080808"/>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406F0-0AC9-D85B-F19D-482EFB557534}"/>
              </a:ext>
            </a:extLst>
          </p:cNvPr>
          <p:cNvSpPr>
            <a:spLocks noGrp="1"/>
          </p:cNvSpPr>
          <p:nvPr>
            <p:ph type="title"/>
          </p:nvPr>
        </p:nvSpPr>
        <p:spPr/>
        <p:txBody>
          <a:bodyPr/>
          <a:lstStyle/>
          <a:p>
            <a:r>
              <a:rPr lang="es-ES" dirty="0">
                <a:cs typeface="Calibri Light"/>
              </a:rPr>
              <a:t>Fuentes</a:t>
            </a:r>
            <a:endParaRPr lang="es-ES" dirty="0"/>
          </a:p>
        </p:txBody>
      </p:sp>
      <p:sp>
        <p:nvSpPr>
          <p:cNvPr id="3" name="Marcador de contenido 2">
            <a:extLst>
              <a:ext uri="{FF2B5EF4-FFF2-40B4-BE49-F238E27FC236}">
                <a16:creationId xmlns:a16="http://schemas.microsoft.com/office/drawing/2014/main" id="{087C17A7-4E40-8D47-6964-AE2B3DF7E604}"/>
              </a:ext>
            </a:extLst>
          </p:cNvPr>
          <p:cNvSpPr>
            <a:spLocks noGrp="1"/>
          </p:cNvSpPr>
          <p:nvPr>
            <p:ph idx="1"/>
          </p:nvPr>
        </p:nvSpPr>
        <p:spPr/>
        <p:txBody>
          <a:bodyPr vert="horz" lIns="91440" tIns="45720" rIns="91440" bIns="45720" rtlCol="0" anchor="t">
            <a:normAutofit fontScale="62500" lnSpcReduction="20000"/>
          </a:bodyPr>
          <a:lstStyle/>
          <a:p>
            <a:pPr>
              <a:lnSpc>
                <a:spcPct val="100000"/>
              </a:lnSpc>
              <a:spcBef>
                <a:spcPts val="0"/>
              </a:spcBef>
            </a:pPr>
            <a:r>
              <a:rPr lang="es" b="1" dirty="0">
                <a:ea typeface="+mn-lt"/>
                <a:cs typeface="+mn-lt"/>
              </a:rPr>
              <a:t>Básicas</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a:ea typeface="+mn-lt"/>
                <a:cs typeface="+mn-lt"/>
              </a:rPr>
              <a:t>Reyes, A. (1996). Administración de Empresas Modernas. México. Limusa. </a:t>
            </a:r>
            <a:r>
              <a:rPr lang="en-US" dirty="0">
                <a:ea typeface="+mn-lt"/>
                <a:cs typeface="+mn-lt"/>
              </a:rPr>
              <a:t>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a:ea typeface="+mn-lt"/>
                <a:cs typeface="+mn-lt"/>
              </a:rPr>
              <a:t>Robbins, S. (1997). Administración, Teoría y Práctica. México. Prentice-Hall.</a:t>
            </a:r>
            <a:r>
              <a:rPr lang="en-US" dirty="0">
                <a:ea typeface="+mn-lt"/>
                <a:cs typeface="+mn-lt"/>
              </a:rPr>
              <a:t>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a:ea typeface="+mn-lt"/>
                <a:cs typeface="+mn-lt"/>
              </a:rPr>
              <a:t>Stoner, J. (2003). Administración. México. Prentice-Hall.</a:t>
            </a:r>
            <a:r>
              <a:rPr lang="en-US" dirty="0">
                <a:ea typeface="+mn-lt"/>
                <a:cs typeface="+mn-lt"/>
              </a:rPr>
              <a:t> </a:t>
            </a:r>
            <a:endParaRPr lang="es-ES" b="1" dirty="0">
              <a:ea typeface="+mn-lt"/>
              <a:cs typeface="+mn-lt"/>
            </a:endParaRPr>
          </a:p>
          <a:p>
            <a:pPr>
              <a:lnSpc>
                <a:spcPct val="100000"/>
              </a:lnSpc>
              <a:spcBef>
                <a:spcPts val="0"/>
              </a:spcBef>
            </a:pPr>
            <a:endParaRPr lang="en-US" b="1" dirty="0">
              <a:ea typeface="+mn-lt"/>
              <a:cs typeface="+mn-lt"/>
            </a:endParaRPr>
          </a:p>
          <a:p>
            <a:pPr>
              <a:lnSpc>
                <a:spcPct val="100000"/>
              </a:lnSpc>
              <a:spcBef>
                <a:spcPts val="0"/>
              </a:spcBef>
            </a:pPr>
            <a:r>
              <a:rPr lang="es" b="1" dirty="0">
                <a:ea typeface="+mn-lt"/>
                <a:cs typeface="+mn-lt"/>
              </a:rPr>
              <a:t>Complementarias</a:t>
            </a:r>
            <a:r>
              <a:rPr lang="en-US" b="1" dirty="0">
                <a:ea typeface="+mn-lt"/>
                <a:cs typeface="+mn-lt"/>
              </a:rPr>
              <a:t> </a:t>
            </a:r>
            <a:r>
              <a:rPr lang="es-ES" b="1" dirty="0">
                <a:ea typeface="+mn-lt"/>
                <a:cs typeface="+mn-lt"/>
              </a:rPr>
              <a:t> </a:t>
            </a:r>
          </a:p>
          <a:p>
            <a:pPr marL="285750" indent="-285750">
              <a:lnSpc>
                <a:spcPct val="100000"/>
              </a:lnSpc>
              <a:spcBef>
                <a:spcPts val="0"/>
              </a:spcBef>
              <a:buFont typeface="Arial,Sans-Serif" panose="020B0604020202020204" pitchFamily="34" charset="0"/>
            </a:pPr>
            <a:r>
              <a:rPr lang="es" dirty="0">
                <a:ea typeface="+mn-lt"/>
                <a:cs typeface="+mn-lt"/>
              </a:rPr>
              <a:t>Chiavenato, I. (1999). Introducción a la teoría general de la administración. México. Mc Graw-Hill.</a:t>
            </a:r>
            <a:r>
              <a:rPr lang="en-US" dirty="0">
                <a:ea typeface="+mn-lt"/>
                <a:cs typeface="+mn-lt"/>
              </a:rPr>
              <a:t>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a:ea typeface="+mn-lt"/>
                <a:cs typeface="+mn-lt"/>
              </a:rPr>
              <a:t>Cunningham, W. (1991). Introducción a la administración. Edit. Mc Graw-Hill, México.</a:t>
            </a:r>
            <a:r>
              <a:rPr lang="en-US" dirty="0">
                <a:ea typeface="+mn-lt"/>
                <a:cs typeface="+mn-lt"/>
              </a:rPr>
              <a:t>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a:ea typeface="+mn-lt"/>
                <a:cs typeface="+mn-lt"/>
              </a:rPr>
              <a:t>Diaz, R. (2015). Desarrollo sustentable. México. Mc Graw-Hill.</a:t>
            </a:r>
            <a:r>
              <a:rPr lang="en-US" dirty="0">
                <a:ea typeface="+mn-lt"/>
                <a:cs typeface="+mn-lt"/>
              </a:rPr>
              <a:t>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a:ea typeface="+mn-lt"/>
                <a:cs typeface="+mn-lt"/>
              </a:rPr>
              <a:t>Garza, J. (2000). Administración contemporánea. México. Mc. Graw-Hill.</a:t>
            </a:r>
            <a:r>
              <a:rPr lang="en-US" dirty="0">
                <a:ea typeface="+mn-lt"/>
                <a:cs typeface="+mn-lt"/>
              </a:rPr>
              <a:t>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err="1">
                <a:ea typeface="+mn-lt"/>
                <a:cs typeface="+mn-lt"/>
              </a:rPr>
              <a:t>Hammer</a:t>
            </a:r>
            <a:r>
              <a:rPr lang="es" dirty="0">
                <a:ea typeface="+mn-lt"/>
                <a:cs typeface="+mn-lt"/>
              </a:rPr>
              <a:t>, M. </a:t>
            </a:r>
            <a:r>
              <a:rPr lang="es" dirty="0" err="1">
                <a:ea typeface="+mn-lt"/>
                <a:cs typeface="+mn-lt"/>
              </a:rPr>
              <a:t>et.al</a:t>
            </a:r>
            <a:r>
              <a:rPr lang="es" dirty="0">
                <a:ea typeface="+mn-lt"/>
                <a:cs typeface="+mn-lt"/>
              </a:rPr>
              <a:t>.(1994). </a:t>
            </a:r>
            <a:r>
              <a:rPr lang="es" dirty="0" err="1">
                <a:ea typeface="+mn-lt"/>
                <a:cs typeface="+mn-lt"/>
              </a:rPr>
              <a:t>Reingenieria</a:t>
            </a:r>
            <a:r>
              <a:rPr lang="es" dirty="0">
                <a:ea typeface="+mn-lt"/>
                <a:cs typeface="+mn-lt"/>
              </a:rPr>
              <a:t>. México. Norma.</a:t>
            </a:r>
            <a:r>
              <a:rPr lang="en-US" dirty="0">
                <a:ea typeface="+mn-lt"/>
                <a:cs typeface="+mn-lt"/>
              </a:rPr>
              <a:t>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a:ea typeface="+mn-lt"/>
                <a:cs typeface="+mn-lt"/>
              </a:rPr>
              <a:t>Hernández, S. (2002). Administración. México. Mc. Graw-Hill. </a:t>
            </a:r>
            <a:r>
              <a:rPr lang="en-US" dirty="0">
                <a:ea typeface="+mn-lt"/>
                <a:cs typeface="+mn-lt"/>
              </a:rPr>
              <a:t>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a:ea typeface="+mn-lt"/>
                <a:cs typeface="+mn-lt"/>
              </a:rPr>
              <a:t>Muñoz, J. (1986). </a:t>
            </a:r>
            <a:r>
              <a:rPr lang="es" dirty="0" err="1">
                <a:ea typeface="+mn-lt"/>
                <a:cs typeface="+mn-lt"/>
              </a:rPr>
              <a:t>Introduccion</a:t>
            </a:r>
            <a:r>
              <a:rPr lang="es" dirty="0">
                <a:ea typeface="+mn-lt"/>
                <a:cs typeface="+mn-lt"/>
              </a:rPr>
              <a:t> a la administración. México. Editorial Diana.</a:t>
            </a:r>
            <a:r>
              <a:rPr lang="en-US" dirty="0">
                <a:ea typeface="+mn-lt"/>
                <a:cs typeface="+mn-lt"/>
              </a:rPr>
              <a:t>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a:ea typeface="+mn-lt"/>
                <a:cs typeface="+mn-lt"/>
              </a:rPr>
              <a:t>Rodríguez, J. (2003). Introducción a la administración con enfoque de sistemas. México. Trillas. </a:t>
            </a:r>
            <a:endParaRPr lang="es-ES" b="1" dirty="0">
              <a:ea typeface="+mn-lt"/>
              <a:cs typeface="+mn-lt"/>
            </a:endParaRPr>
          </a:p>
          <a:p>
            <a:pPr marL="285750" indent="-285750">
              <a:lnSpc>
                <a:spcPct val="100000"/>
              </a:lnSpc>
              <a:spcBef>
                <a:spcPts val="0"/>
              </a:spcBef>
              <a:buFont typeface="Arial,Sans-Serif" panose="020B0604020202020204" pitchFamily="34" charset="0"/>
            </a:pPr>
            <a:r>
              <a:rPr lang="es" dirty="0" err="1">
                <a:ea typeface="+mn-lt"/>
                <a:cs typeface="+mn-lt"/>
              </a:rPr>
              <a:t>Spendolini</a:t>
            </a:r>
            <a:r>
              <a:rPr lang="es" dirty="0">
                <a:ea typeface="+mn-lt"/>
                <a:cs typeface="+mn-lt"/>
              </a:rPr>
              <a:t>, M. (1995). Benchmarking. México. Norma. </a:t>
            </a:r>
            <a:r>
              <a:rPr lang="en-US" dirty="0">
                <a:ea typeface="+mn-lt"/>
                <a:cs typeface="+mn-lt"/>
              </a:rPr>
              <a:t> </a:t>
            </a:r>
            <a:endParaRPr lang="es-ES" dirty="0"/>
          </a:p>
        </p:txBody>
      </p:sp>
    </p:spTree>
    <p:extLst>
      <p:ext uri="{BB962C8B-B14F-4D97-AF65-F5344CB8AC3E}">
        <p14:creationId xmlns:p14="http://schemas.microsoft.com/office/powerpoint/2010/main" val="1657727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2" descr="Interfaz de usuario gráfica, Texto, Aplicación&#10;&#10;Descripción generada automáticamente">
            <a:extLst>
              <a:ext uri="{FF2B5EF4-FFF2-40B4-BE49-F238E27FC236}">
                <a16:creationId xmlns:a16="http://schemas.microsoft.com/office/drawing/2014/main" id="{85B5B886-DACF-5DF0-7939-7BEE76A962F7}"/>
              </a:ext>
            </a:extLst>
          </p:cNvPr>
          <p:cNvPicPr>
            <a:picLocks noChangeAspect="1"/>
          </p:cNvPicPr>
          <p:nvPr/>
        </p:nvPicPr>
        <p:blipFill>
          <a:blip r:embed="rId2"/>
          <a:stretch>
            <a:fillRect/>
          </a:stretch>
        </p:blipFill>
        <p:spPr>
          <a:xfrm>
            <a:off x="1813422" y="255278"/>
            <a:ext cx="6221645" cy="6347444"/>
          </a:xfrm>
          <a:prstGeom prst="rect">
            <a:avLst/>
          </a:prstGeom>
        </p:spPr>
      </p:pic>
    </p:spTree>
    <p:extLst>
      <p:ext uri="{BB962C8B-B14F-4D97-AF65-F5344CB8AC3E}">
        <p14:creationId xmlns:p14="http://schemas.microsoft.com/office/powerpoint/2010/main" val="2865248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7" name="Rectangle 133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2" descr="Hombre llevando ropa">
            <a:extLst>
              <a:ext uri="{FF2B5EF4-FFF2-40B4-BE49-F238E27FC236}">
                <a16:creationId xmlns:a16="http://schemas.microsoft.com/office/drawing/2014/main" id="{7D189923-C713-7BE9-D605-BECF90555EA9}"/>
              </a:ext>
            </a:extLst>
          </p:cNvPr>
          <p:cNvPicPr>
            <a:picLocks noChangeAspect="1"/>
          </p:cNvPicPr>
          <p:nvPr/>
        </p:nvPicPr>
        <p:blipFill rotWithShape="1">
          <a:blip r:embed="rId2"/>
          <a:srcRect l="13457" r="15955" b="-1"/>
          <a:stretch/>
        </p:blipFill>
        <p:spPr>
          <a:xfrm>
            <a:off x="1891767" y="10"/>
            <a:ext cx="7252231" cy="6857990"/>
          </a:xfrm>
          <a:prstGeom prst="rect">
            <a:avLst/>
          </a:prstGeom>
        </p:spPr>
      </p:pic>
      <p:sp>
        <p:nvSpPr>
          <p:cNvPr id="13329" name="Rectangle 133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4" name="Rectangle 2"/>
          <p:cNvSpPr>
            <a:spLocks noGrp="1" noChangeArrowheads="1"/>
          </p:cNvSpPr>
          <p:nvPr>
            <p:ph type="title"/>
          </p:nvPr>
        </p:nvSpPr>
        <p:spPr>
          <a:xfrm>
            <a:off x="628650" y="365125"/>
            <a:ext cx="2866641" cy="1899912"/>
          </a:xfrm>
        </p:spPr>
        <p:txBody>
          <a:bodyPr>
            <a:normAutofit/>
          </a:bodyPr>
          <a:lstStyle/>
          <a:p>
            <a:r>
              <a:rPr lang="es-MX" sz="3500"/>
              <a:t>Definición de planeación</a:t>
            </a:r>
            <a:endParaRPr lang="en-US" sz="3500"/>
          </a:p>
        </p:txBody>
      </p:sp>
      <p:sp>
        <p:nvSpPr>
          <p:cNvPr id="13315" name="Rectangle 3" descr="Rectangle: Click to edit Master text styles&#10;Second level&#10;Third level&#10;Fourth level&#10;Fifth level"/>
          <p:cNvSpPr>
            <a:spLocks noGrp="1" noChangeArrowheads="1"/>
          </p:cNvSpPr>
          <p:nvPr>
            <p:ph idx="1"/>
          </p:nvPr>
        </p:nvSpPr>
        <p:spPr>
          <a:xfrm>
            <a:off x="628650" y="2434201"/>
            <a:ext cx="2866641" cy="3742762"/>
          </a:xfrm>
        </p:spPr>
        <p:txBody>
          <a:bodyPr>
            <a:normAutofit/>
          </a:bodyPr>
          <a:lstStyle/>
          <a:p>
            <a:r>
              <a:rPr lang="es-MX" sz="1700"/>
              <a:t>Es la fijación del curso de acción que ha de seguirse, adoptando las decisiones que han de orientarlo, estableciendo la secuencia de operaciones y el tiempo necesario para su realización.</a:t>
            </a:r>
            <a:endParaRPr lang="en-US" sz="1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9" name="Rectangle 1536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5" name="Picture 15364" descr="Muchos signos de interrogación sobre fondo negro">
            <a:extLst>
              <a:ext uri="{FF2B5EF4-FFF2-40B4-BE49-F238E27FC236}">
                <a16:creationId xmlns:a16="http://schemas.microsoft.com/office/drawing/2014/main" id="{08C4CFA0-740F-B4F2-E67A-0F806E1E2FAE}"/>
              </a:ext>
            </a:extLst>
          </p:cNvPr>
          <p:cNvPicPr>
            <a:picLocks noChangeAspect="1"/>
          </p:cNvPicPr>
          <p:nvPr/>
        </p:nvPicPr>
        <p:blipFill rotWithShape="1">
          <a:blip r:embed="rId2"/>
          <a:srcRect l="35608" r="7" b="7"/>
          <a:stretch/>
        </p:blipFill>
        <p:spPr>
          <a:xfrm>
            <a:off x="1891767" y="10"/>
            <a:ext cx="7252231" cy="6857990"/>
          </a:xfrm>
          <a:prstGeom prst="rect">
            <a:avLst/>
          </a:prstGeom>
        </p:spPr>
      </p:pic>
      <p:sp>
        <p:nvSpPr>
          <p:cNvPr id="15371" name="Rectangle 1537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2" name="Rectangle 2"/>
          <p:cNvSpPr>
            <a:spLocks noGrp="1" noChangeArrowheads="1"/>
          </p:cNvSpPr>
          <p:nvPr>
            <p:ph type="title"/>
          </p:nvPr>
        </p:nvSpPr>
        <p:spPr>
          <a:xfrm>
            <a:off x="628650" y="365125"/>
            <a:ext cx="2866641" cy="1899912"/>
          </a:xfrm>
        </p:spPr>
        <p:txBody>
          <a:bodyPr>
            <a:normAutofit/>
          </a:bodyPr>
          <a:lstStyle/>
          <a:p>
            <a:r>
              <a:rPr lang="es-MX" sz="3500"/>
              <a:t>Importancia y propósitos</a:t>
            </a:r>
            <a:endParaRPr lang="en-US" sz="3500"/>
          </a:p>
        </p:txBody>
      </p:sp>
      <p:sp>
        <p:nvSpPr>
          <p:cNvPr id="15363" name="Rectangle 3" descr="Rectangle: Click to edit Master text styles&#10;Second level&#10;Third level&#10;Fourth level&#10;Fifth level"/>
          <p:cNvSpPr>
            <a:spLocks noGrp="1" noChangeArrowheads="1"/>
          </p:cNvSpPr>
          <p:nvPr>
            <p:ph idx="1"/>
          </p:nvPr>
        </p:nvSpPr>
        <p:spPr>
          <a:xfrm>
            <a:off x="628650" y="2434201"/>
            <a:ext cx="2866641" cy="3742762"/>
          </a:xfrm>
        </p:spPr>
        <p:txBody>
          <a:bodyPr>
            <a:normAutofit/>
          </a:bodyPr>
          <a:lstStyle/>
          <a:p>
            <a:pPr marL="609600" indent="-609600">
              <a:buFont typeface="Wingdings" pitchFamily="2" charset="2"/>
              <a:buNone/>
            </a:pPr>
            <a:r>
              <a:rPr lang="es-MX" sz="1400"/>
              <a:t>La importancia de la planeación se basa en los siguientes factores:</a:t>
            </a:r>
          </a:p>
          <a:p>
            <a:pPr marL="609600" indent="-609600">
              <a:buFont typeface="Wingdings" pitchFamily="2" charset="2"/>
              <a:buNone/>
            </a:pPr>
            <a:r>
              <a:rPr lang="es-MX" sz="1400"/>
              <a:t>1.-	Al planear se precisan los objetivos principales y se jerarquizan.</a:t>
            </a:r>
          </a:p>
          <a:p>
            <a:pPr marL="609600" indent="-609600">
              <a:buFont typeface="Wingdings" pitchFamily="2" charset="2"/>
              <a:buNone/>
            </a:pPr>
            <a:r>
              <a:rPr lang="es-MX" sz="1400"/>
              <a:t>2.-	La dirección puede afrontar situaciones futuras de incertidumbre.</a:t>
            </a:r>
          </a:p>
          <a:p>
            <a:pPr marL="609600" indent="-609600">
              <a:buFont typeface="Wingdings" pitchFamily="2" charset="2"/>
              <a:buNone/>
            </a:pPr>
            <a:r>
              <a:rPr lang="es-MX" sz="1400"/>
              <a:t>3.-	La planeación obliga a tener preparadas soluciones alternativas.</a:t>
            </a:r>
          </a:p>
          <a:p>
            <a:pPr marL="609600" indent="-609600">
              <a:buFont typeface="Wingdings" pitchFamily="2" charset="2"/>
              <a:buNone/>
            </a:pPr>
            <a:r>
              <a:rPr lang="es-MX" sz="1400"/>
              <a:t>4.-	Es posible la coordinación, la cual ayuda a reducir los costos y mejorar la productividad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7" name="Rectangle 1639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0" name="Rectangle 6"/>
          <p:cNvSpPr>
            <a:spLocks noGrp="1" noChangeArrowheads="1"/>
          </p:cNvSpPr>
          <p:nvPr>
            <p:ph type="title"/>
          </p:nvPr>
        </p:nvSpPr>
        <p:spPr>
          <a:xfrm>
            <a:off x="627509" y="723898"/>
            <a:ext cx="4501582" cy="1495425"/>
          </a:xfrm>
        </p:spPr>
        <p:txBody>
          <a:bodyPr>
            <a:normAutofit/>
          </a:bodyPr>
          <a:lstStyle/>
          <a:p>
            <a:r>
              <a:rPr lang="es-MX" sz="3500"/>
              <a:t>Importancia y propósitos</a:t>
            </a:r>
            <a:endParaRPr lang="es-ES" sz="3500"/>
          </a:p>
        </p:txBody>
      </p:sp>
      <p:pic>
        <p:nvPicPr>
          <p:cNvPr id="16393" name="Picture 16392">
            <a:extLst>
              <a:ext uri="{FF2B5EF4-FFF2-40B4-BE49-F238E27FC236}">
                <a16:creationId xmlns:a16="http://schemas.microsoft.com/office/drawing/2014/main" id="{6957E06C-B6FD-9EDF-89CB-DEBC32A1F03F}"/>
              </a:ext>
            </a:extLst>
          </p:cNvPr>
          <p:cNvPicPr>
            <a:picLocks noChangeAspect="1"/>
          </p:cNvPicPr>
          <p:nvPr/>
        </p:nvPicPr>
        <p:blipFill rotWithShape="1">
          <a:blip r:embed="rId2"/>
          <a:srcRect l="13304" r="50304" b="-3"/>
          <a:stretch/>
        </p:blipFill>
        <p:spPr>
          <a:xfrm>
            <a:off x="5399580" y="10"/>
            <a:ext cx="3744420" cy="6857990"/>
          </a:xfrm>
          <a:prstGeom prst="rect">
            <a:avLst/>
          </a:prstGeom>
          <a:effectLst/>
        </p:spPr>
      </p:pic>
      <p:graphicFrame>
        <p:nvGraphicFramePr>
          <p:cNvPr id="16392" name="Rectangle 3" descr="Rectangle: Click to edit Master text styles&#10;Second level&#10;Third level&#10;Fourth level&#10;Fifth level">
            <a:extLst>
              <a:ext uri="{FF2B5EF4-FFF2-40B4-BE49-F238E27FC236}">
                <a16:creationId xmlns:a16="http://schemas.microsoft.com/office/drawing/2014/main" id="{D15F3507-1BA2-BE67-0EA3-D837CAB2D1CA}"/>
              </a:ext>
            </a:extLst>
          </p:cNvPr>
          <p:cNvGraphicFramePr>
            <a:graphicFrameLocks noGrp="1"/>
          </p:cNvGraphicFramePr>
          <p:nvPr>
            <p:ph idx="1"/>
            <p:extLst>
              <p:ext uri="{D42A27DB-BD31-4B8C-83A1-F6EECF244321}">
                <p14:modId xmlns:p14="http://schemas.microsoft.com/office/powerpoint/2010/main" val="516251595"/>
              </p:ext>
            </p:extLst>
          </p:nvPr>
        </p:nvGraphicFramePr>
        <p:xfrm>
          <a:off x="627510" y="2405067"/>
          <a:ext cx="4501582"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190F374-DD84-F8BA-A150-E5261D5E4524}"/>
              </a:ext>
            </a:extLst>
          </p:cNvPr>
          <p:cNvPicPr>
            <a:picLocks noChangeAspect="1"/>
          </p:cNvPicPr>
          <p:nvPr/>
        </p:nvPicPr>
        <p:blipFill rotWithShape="1">
          <a:blip r:embed="rId2"/>
          <a:srcRect l="7753" r="8916" b="4"/>
          <a:stretch/>
        </p:blipFill>
        <p:spPr>
          <a:xfrm>
            <a:off x="-2285" y="10"/>
            <a:ext cx="9143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Título"/>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a:solidFill>
                  <a:srgbClr val="FFFFFF"/>
                </a:solidFill>
              </a:rPr>
              <a:t>Principios de la planeación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84" name="Rectangle 1946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485" name="Rectangle 1946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86" name="Rectangle 1946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87" name="Rectangle 1946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88" name="Rectangle 1947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89" name="Freeform: Shape 1947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90" name="Rectangle 1947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a:xfrm>
            <a:off x="350041" y="586855"/>
            <a:ext cx="2401025" cy="3387497"/>
          </a:xfrm>
        </p:spPr>
        <p:txBody>
          <a:bodyPr anchor="b">
            <a:normAutofit/>
          </a:bodyPr>
          <a:lstStyle/>
          <a:p>
            <a:pPr algn="r"/>
            <a:r>
              <a:rPr lang="es-MX" sz="3500">
                <a:solidFill>
                  <a:srgbClr val="FFFFFF"/>
                </a:solidFill>
              </a:rPr>
              <a:t>Principios de la planeación</a:t>
            </a:r>
            <a:endParaRPr lang="en-US" sz="3500">
              <a:solidFill>
                <a:srgbClr val="FFFFFF"/>
              </a:solidFill>
            </a:endParaRPr>
          </a:p>
        </p:txBody>
      </p:sp>
      <p:sp>
        <p:nvSpPr>
          <p:cNvPr id="19459" name="Rectangle 3" descr="Rectangle: Click to edit Master text styles&#10;Second level&#10;Third level&#10;Fourth level&#10;Fifth level"/>
          <p:cNvSpPr>
            <a:spLocks noGrp="1" noChangeArrowheads="1"/>
          </p:cNvSpPr>
          <p:nvPr>
            <p:ph idx="1"/>
          </p:nvPr>
        </p:nvSpPr>
        <p:spPr>
          <a:xfrm>
            <a:off x="3607694" y="649480"/>
            <a:ext cx="4916510" cy="5546047"/>
          </a:xfrm>
        </p:spPr>
        <p:txBody>
          <a:bodyPr anchor="ctr">
            <a:normAutofit/>
          </a:bodyPr>
          <a:lstStyle/>
          <a:p>
            <a:r>
              <a:rPr lang="es-MX" sz="1700"/>
              <a:t>Los principios de planeación son cinco: </a:t>
            </a:r>
          </a:p>
          <a:p>
            <a:pPr lvl="1"/>
            <a:r>
              <a:rPr lang="es-MX" sz="1700">
                <a:hlinkClick r:id="" action="ppaction://noaction"/>
              </a:rPr>
              <a:t>Factibilidad</a:t>
            </a:r>
            <a:endParaRPr lang="es-MX" sz="1700"/>
          </a:p>
          <a:p>
            <a:pPr lvl="1"/>
            <a:r>
              <a:rPr lang="es-MX" sz="1700">
                <a:hlinkClick r:id="" action="ppaction://noaction"/>
              </a:rPr>
              <a:t>Objetividad y cuantificación </a:t>
            </a:r>
            <a:r>
              <a:rPr lang="es-MX" sz="1700"/>
              <a:t>(precisión)</a:t>
            </a:r>
          </a:p>
          <a:p>
            <a:pPr lvl="1"/>
            <a:r>
              <a:rPr lang="es-MX" sz="1700">
                <a:hlinkClick r:id="" action="ppaction://noaction"/>
              </a:rPr>
              <a:t>Flexibilidad</a:t>
            </a:r>
            <a:endParaRPr lang="es-MX" sz="1700"/>
          </a:p>
          <a:p>
            <a:pPr lvl="1"/>
            <a:r>
              <a:rPr lang="es-MX" sz="1700">
                <a:hlinkClick r:id="" action="ppaction://noaction"/>
              </a:rPr>
              <a:t>Unidad</a:t>
            </a:r>
            <a:endParaRPr lang="es-MX" sz="1700"/>
          </a:p>
          <a:p>
            <a:pPr lvl="1"/>
            <a:r>
              <a:rPr lang="es-MX" sz="1700">
                <a:hlinkClick r:id="" action="ppaction://noaction"/>
              </a:rPr>
              <a:t>Del cambio de estrategias</a:t>
            </a:r>
            <a:endParaRPr lang="en-US" sz="1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9" name="Rectangle 2048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1" name="Rectangle 2049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3" name="Rectangle 2049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5" name="Rectangle 2049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97" name="Freeform: Shape 2049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499" name="Rectangle 2049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p:cNvSpPr>
            <a:spLocks noGrp="1" noChangeArrowheads="1"/>
          </p:cNvSpPr>
          <p:nvPr>
            <p:ph type="title"/>
          </p:nvPr>
        </p:nvSpPr>
        <p:spPr>
          <a:xfrm>
            <a:off x="350041" y="586855"/>
            <a:ext cx="2401025" cy="3387497"/>
          </a:xfrm>
        </p:spPr>
        <p:txBody>
          <a:bodyPr anchor="b">
            <a:normAutofit/>
          </a:bodyPr>
          <a:lstStyle/>
          <a:p>
            <a:pPr algn="r"/>
            <a:r>
              <a:rPr lang="es-MX" sz="3500">
                <a:solidFill>
                  <a:srgbClr val="FFFFFF"/>
                </a:solidFill>
              </a:rPr>
              <a:t>Factibilidad</a:t>
            </a:r>
            <a:endParaRPr lang="en-US" sz="3500">
              <a:solidFill>
                <a:srgbClr val="FFFFFF"/>
              </a:solidFill>
            </a:endParaRPr>
          </a:p>
        </p:txBody>
      </p:sp>
      <p:sp>
        <p:nvSpPr>
          <p:cNvPr id="20483" name="Rectangle 3" descr="Rectangle: Click to edit Master text styles&#10;Second level&#10;Third level&#10;Fourth level&#10;Fifth level"/>
          <p:cNvSpPr>
            <a:spLocks noGrp="1" noChangeArrowheads="1"/>
          </p:cNvSpPr>
          <p:nvPr>
            <p:ph idx="1"/>
          </p:nvPr>
        </p:nvSpPr>
        <p:spPr>
          <a:xfrm>
            <a:off x="3436295" y="649480"/>
            <a:ext cx="2268977" cy="5546047"/>
          </a:xfrm>
        </p:spPr>
        <p:txBody>
          <a:bodyPr anchor="ctr">
            <a:normAutofit/>
          </a:bodyPr>
          <a:lstStyle/>
          <a:p>
            <a:r>
              <a:rPr lang="es-MX" sz="1700"/>
              <a:t>Lo que se planee debe ser realizable. Es inoperante realizar planes demasiado ambiciosos u optimistas, imposibles de lograr. La planeación debe adaptarse a la realidad y a las condiciones objetivas que actúan en el medio ambiente.</a:t>
            </a:r>
            <a:endParaRPr lang="en-US" sz="1700"/>
          </a:p>
        </p:txBody>
      </p:sp>
      <p:pic>
        <p:nvPicPr>
          <p:cNvPr id="20485" name="Picture 20484" descr="Vista angular de una formación rocosa">
            <a:extLst>
              <a:ext uri="{FF2B5EF4-FFF2-40B4-BE49-F238E27FC236}">
                <a16:creationId xmlns:a16="http://schemas.microsoft.com/office/drawing/2014/main" id="{849CA9D7-37B9-96C6-039F-398F02AC6CB7}"/>
              </a:ext>
            </a:extLst>
          </p:cNvPr>
          <p:cNvPicPr>
            <a:picLocks noChangeAspect="1"/>
          </p:cNvPicPr>
          <p:nvPr/>
        </p:nvPicPr>
        <p:blipFill rotWithShape="1">
          <a:blip r:embed="rId2"/>
          <a:srcRect l="23349" r="32009" b="11"/>
          <a:stretch/>
        </p:blipFill>
        <p:spPr>
          <a:xfrm>
            <a:off x="6082126" y="10"/>
            <a:ext cx="3061874" cy="68579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25" name="Rectangle 21512">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6" name="Rectangle 215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7" name="Rectangle 215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8" name="Rectangle 215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29" name="Freeform: Shape 215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530" name="Rectangle 215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p:cNvSpPr>
            <a:spLocks noGrp="1" noChangeArrowheads="1"/>
          </p:cNvSpPr>
          <p:nvPr>
            <p:ph type="title"/>
          </p:nvPr>
        </p:nvSpPr>
        <p:spPr>
          <a:xfrm>
            <a:off x="350041" y="586855"/>
            <a:ext cx="2401025" cy="3387497"/>
          </a:xfrm>
        </p:spPr>
        <p:txBody>
          <a:bodyPr anchor="b">
            <a:normAutofit/>
          </a:bodyPr>
          <a:lstStyle/>
          <a:p>
            <a:pPr algn="r"/>
            <a:r>
              <a:rPr lang="es-MX" sz="3000">
                <a:solidFill>
                  <a:srgbClr val="FFFFFF"/>
                </a:solidFill>
              </a:rPr>
              <a:t>Objetividad y cuantificación</a:t>
            </a:r>
            <a:endParaRPr lang="en-US" sz="3000">
              <a:solidFill>
                <a:srgbClr val="FFFFFF"/>
              </a:solidFill>
            </a:endParaRPr>
          </a:p>
        </p:txBody>
      </p:sp>
      <p:sp>
        <p:nvSpPr>
          <p:cNvPr id="21507" name="Rectangle 3" descr="Rectangle: Click to edit Master text styles&#10;Second level&#10;Third level&#10;Fourth level&#10;Fifth level"/>
          <p:cNvSpPr>
            <a:spLocks noGrp="1" noChangeArrowheads="1"/>
          </p:cNvSpPr>
          <p:nvPr>
            <p:ph idx="1"/>
          </p:nvPr>
        </p:nvSpPr>
        <p:spPr>
          <a:xfrm>
            <a:off x="3436295" y="649480"/>
            <a:ext cx="2268977" cy="5546047"/>
          </a:xfrm>
        </p:spPr>
        <p:txBody>
          <a:bodyPr anchor="ctr">
            <a:normAutofit/>
          </a:bodyPr>
          <a:lstStyle/>
          <a:p>
            <a:r>
              <a:rPr lang="es-MX" sz="1700"/>
              <a:t>Este principio establece la necesidad de usar datos objetivos como estadísticas, estudios de mercado, modelos matemáticos y datos numéricos al elaborar planes, para reducir al mínimo los riesgos.</a:t>
            </a:r>
            <a:endParaRPr lang="en-US" sz="1700"/>
          </a:p>
        </p:txBody>
      </p:sp>
      <p:pic>
        <p:nvPicPr>
          <p:cNvPr id="21531" name="Picture 21508" descr="Gráfico">
            <a:extLst>
              <a:ext uri="{FF2B5EF4-FFF2-40B4-BE49-F238E27FC236}">
                <a16:creationId xmlns:a16="http://schemas.microsoft.com/office/drawing/2014/main" id="{719A9651-D35A-3F41-60E9-B3A8B97D3319}"/>
              </a:ext>
            </a:extLst>
          </p:cNvPr>
          <p:cNvPicPr>
            <a:picLocks noChangeAspect="1"/>
          </p:cNvPicPr>
          <p:nvPr/>
        </p:nvPicPr>
        <p:blipFill rotWithShape="1">
          <a:blip r:embed="rId2"/>
          <a:srcRect l="34792" r="37305" b="4"/>
          <a:stretch/>
        </p:blipFill>
        <p:spPr>
          <a:xfrm>
            <a:off x="6082126" y="10"/>
            <a:ext cx="3061874" cy="685799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emplate>
  <TotalTime>401</TotalTime>
  <Words>1358</Words>
  <Application>Microsoft Office PowerPoint</Application>
  <PresentationFormat>Presentación en pantalla (4:3)</PresentationFormat>
  <Paragraphs>112</Paragraphs>
  <Slides>29</Slides>
  <Notes>0</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Office Theme</vt:lpstr>
      <vt:lpstr>Planeación</vt:lpstr>
      <vt:lpstr>Contenido</vt:lpstr>
      <vt:lpstr>Definición de planeación</vt:lpstr>
      <vt:lpstr>Importancia y propósitos</vt:lpstr>
      <vt:lpstr>Importancia y propósitos</vt:lpstr>
      <vt:lpstr>Principios de la planeación</vt:lpstr>
      <vt:lpstr>Principios de la planeación</vt:lpstr>
      <vt:lpstr>Factibilidad</vt:lpstr>
      <vt:lpstr>Objetividad y cuantificación</vt:lpstr>
      <vt:lpstr>Flexibilidad</vt:lpstr>
      <vt:lpstr>Unidad</vt:lpstr>
      <vt:lpstr>Del cambio de estrategias</vt:lpstr>
      <vt:lpstr>Tipos de planes (etapas del proceso de planeación)</vt:lpstr>
      <vt:lpstr>Tipos de planes </vt:lpstr>
      <vt:lpstr>Proceso de planeación</vt:lpstr>
      <vt:lpstr>  Planeación estratégica</vt:lpstr>
      <vt:lpstr>Planes de un solo uso</vt:lpstr>
      <vt:lpstr>Planes de uso continuo</vt:lpstr>
      <vt:lpstr>Técnicas de planeación</vt:lpstr>
      <vt:lpstr> Técnicas de planeación</vt:lpstr>
      <vt:lpstr>Presupuestos</vt:lpstr>
      <vt:lpstr>Presupuesto tradicional</vt:lpstr>
      <vt:lpstr>Presupuesto tradicional</vt:lpstr>
      <vt:lpstr>Presupuesto por programas</vt:lpstr>
      <vt:lpstr>Presupuesto por programas</vt:lpstr>
      <vt:lpstr>Costeo de receta estándar</vt:lpstr>
      <vt:lpstr>Costeo de receta estándar</vt:lpstr>
      <vt:lpstr>Fuentes</vt:lpstr>
      <vt:lpstr>Presentación de PowerPoint</vt:lpstr>
    </vt:vector>
  </TitlesOfParts>
  <Company>Consorcio Clavijero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Planeación</dc:title>
  <dc:creator>Luz del Carmen Rendón Bonilla</dc:creator>
  <cp:keywords>Modificado el 240709</cp:keywords>
  <cp:lastModifiedBy>Usuario desconocido</cp:lastModifiedBy>
  <cp:revision>91</cp:revision>
  <dcterms:created xsi:type="dcterms:W3CDTF">2002-09-10T01:36:31Z</dcterms:created>
  <dcterms:modified xsi:type="dcterms:W3CDTF">2022-12-12T19:21:43Z</dcterms:modified>
</cp:coreProperties>
</file>