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51"/>
  </p:notesMasterIdLst>
  <p:handoutMasterIdLst>
    <p:handoutMasterId r:id="rId52"/>
  </p:handoutMasterIdLst>
  <p:sldIdLst>
    <p:sldId id="257" r:id="rId2"/>
    <p:sldId id="258" r:id="rId3"/>
    <p:sldId id="288" r:id="rId4"/>
    <p:sldId id="289" r:id="rId5"/>
    <p:sldId id="306" r:id="rId6"/>
    <p:sldId id="290" r:id="rId7"/>
    <p:sldId id="291" r:id="rId8"/>
    <p:sldId id="293" r:id="rId9"/>
    <p:sldId id="296" r:id="rId10"/>
    <p:sldId id="305" r:id="rId11"/>
    <p:sldId id="297" r:id="rId12"/>
    <p:sldId id="298" r:id="rId13"/>
    <p:sldId id="299" r:id="rId14"/>
    <p:sldId id="294" r:id="rId15"/>
    <p:sldId id="300" r:id="rId16"/>
    <p:sldId id="259" r:id="rId17"/>
    <p:sldId id="260" r:id="rId18"/>
    <p:sldId id="284" r:id="rId19"/>
    <p:sldId id="261" r:id="rId20"/>
    <p:sldId id="280" r:id="rId21"/>
    <p:sldId id="262" r:id="rId22"/>
    <p:sldId id="263" r:id="rId23"/>
    <p:sldId id="264" r:id="rId24"/>
    <p:sldId id="265" r:id="rId25"/>
    <p:sldId id="281" r:id="rId26"/>
    <p:sldId id="266" r:id="rId27"/>
    <p:sldId id="267" r:id="rId28"/>
    <p:sldId id="268" r:id="rId29"/>
    <p:sldId id="269" r:id="rId30"/>
    <p:sldId id="282" r:id="rId31"/>
    <p:sldId id="270" r:id="rId32"/>
    <p:sldId id="285" r:id="rId33"/>
    <p:sldId id="286" r:id="rId34"/>
    <p:sldId id="287" r:id="rId35"/>
    <p:sldId id="283" r:id="rId36"/>
    <p:sldId id="307" r:id="rId37"/>
    <p:sldId id="272" r:id="rId38"/>
    <p:sldId id="273" r:id="rId39"/>
    <p:sldId id="274" r:id="rId40"/>
    <p:sldId id="275" r:id="rId41"/>
    <p:sldId id="276" r:id="rId42"/>
    <p:sldId id="277" r:id="rId43"/>
    <p:sldId id="301" r:id="rId44"/>
    <p:sldId id="302" r:id="rId45"/>
    <p:sldId id="304" r:id="rId46"/>
    <p:sldId id="303" r:id="rId47"/>
    <p:sldId id="308" r:id="rId48"/>
    <p:sldId id="310" r:id="rId49"/>
    <p:sldId id="309" r:id="rId50"/>
  </p:sldIdLst>
  <p:sldSz cx="9144000" cy="6858000" type="screen4x3"/>
  <p:notesSz cx="9710738" cy="6858000"/>
  <p:defaultTextStyle>
    <a:defPPr>
      <a:defRPr lang="es-MX"/>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B55E5-C688-00D0-85ED-A7E3FD27BEFD}" v="556" dt="2022-12-01T02:16:24.836"/>
    <p1510:client id="{F58F5187-2A86-ABDF-E1D8-14214B1EB5DB}" v="505" dt="2022-12-01T00:33:18.16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2" autoAdjust="0"/>
    <p:restoredTop sz="94660"/>
  </p:normalViewPr>
  <p:slideViewPr>
    <p:cSldViewPr>
      <p:cViewPr varScale="1">
        <p:scale>
          <a:sx n="74" d="100"/>
          <a:sy n="74" d="100"/>
        </p:scale>
        <p:origin x="-76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718A0-7C8A-4C21-B620-C2FC2484167E}" type="doc">
      <dgm:prSet loTypeId="urn:microsoft.com/office/officeart/2005/8/layout/process2" loCatId="process" qsTypeId="urn:microsoft.com/office/officeart/2005/8/quickstyle/simple2" qsCatId="simple" csTypeId="urn:microsoft.com/office/officeart/2005/8/colors/colorful5" csCatId="colorful"/>
      <dgm:spPr/>
      <dgm:t>
        <a:bodyPr/>
        <a:lstStyle/>
        <a:p>
          <a:endParaRPr lang="en-US"/>
        </a:p>
      </dgm:t>
    </dgm:pt>
    <dgm:pt modelId="{77C04677-E4C9-402F-B15D-3B1ECD4FF888}">
      <dgm:prSet/>
      <dgm:spPr/>
      <dgm:t>
        <a:bodyPr/>
        <a:lstStyle/>
        <a:p>
          <a:r>
            <a:rPr lang="es-ES_tradnl"/>
            <a:t>Etimológicamente el término administración proviene del latín y </a:t>
          </a:r>
          <a:r>
            <a:rPr lang="es-ES"/>
            <a:t>se forma del prefijo "</a:t>
          </a:r>
          <a:r>
            <a:rPr lang="es-ES" i="1"/>
            <a:t>ad</a:t>
          </a:r>
          <a:r>
            <a:rPr lang="es-ES"/>
            <a:t>", hacia, y de "</a:t>
          </a:r>
          <a:r>
            <a:rPr lang="es-ES" i="1"/>
            <a:t>ministratio</a:t>
          </a:r>
          <a:r>
            <a:rPr lang="es-ES"/>
            <a:t>". Esta última palabra viene a su vez de "</a:t>
          </a:r>
          <a:r>
            <a:rPr lang="es-ES" i="1"/>
            <a:t>minister</a:t>
          </a:r>
          <a:r>
            <a:rPr lang="es-ES"/>
            <a:t>", vocablo compuesto de "</a:t>
          </a:r>
          <a:r>
            <a:rPr lang="es-ES" i="1"/>
            <a:t>minus</a:t>
          </a:r>
          <a:r>
            <a:rPr lang="es-ES"/>
            <a:t>", comparativo de inferioridad, y del sufijo "</a:t>
          </a:r>
          <a:r>
            <a:rPr lang="es-ES" i="1"/>
            <a:t>ter</a:t>
          </a:r>
          <a:r>
            <a:rPr lang="es-ES"/>
            <a:t>", que sirve como término de comparación. </a:t>
          </a:r>
          <a:r>
            <a:rPr lang="es-ES" i="1"/>
            <a:t>Minister</a:t>
          </a:r>
          <a:r>
            <a:rPr lang="es-ES"/>
            <a:t> expresa subordinación u obediencia, el que realiza una función bajo el mando de otro, es decir, el que presta un servicio a otro. </a:t>
          </a:r>
          <a:endParaRPr lang="en-US"/>
        </a:p>
      </dgm:t>
    </dgm:pt>
    <dgm:pt modelId="{95E6155D-E705-45B5-84BA-9ECD6C94CB48}" type="parTrans" cxnId="{B3DF8C10-15DB-4CC8-9697-BF56D9C1F0B0}">
      <dgm:prSet/>
      <dgm:spPr/>
      <dgm:t>
        <a:bodyPr/>
        <a:lstStyle/>
        <a:p>
          <a:endParaRPr lang="en-US"/>
        </a:p>
      </dgm:t>
    </dgm:pt>
    <dgm:pt modelId="{434E5AF8-0511-4AE5-B765-36CBA4729118}" type="sibTrans" cxnId="{B3DF8C10-15DB-4CC8-9697-BF56D9C1F0B0}">
      <dgm:prSet/>
      <dgm:spPr/>
      <dgm:t>
        <a:bodyPr/>
        <a:lstStyle/>
        <a:p>
          <a:endParaRPr lang="en-US"/>
        </a:p>
      </dgm:t>
    </dgm:pt>
    <dgm:pt modelId="{25AA7079-7F98-4D4D-ABD2-62868C87B5BF}">
      <dgm:prSet/>
      <dgm:spPr/>
      <dgm:t>
        <a:bodyPr/>
        <a:lstStyle/>
        <a:p>
          <a:r>
            <a:rPr lang="es-ES"/>
            <a:t>Desde este enfoque la administración se refiere a una función que se desarrolla bajo el mando de otro, de un servicio a otro.</a:t>
          </a:r>
          <a:endParaRPr lang="en-US"/>
        </a:p>
      </dgm:t>
    </dgm:pt>
    <dgm:pt modelId="{0274907C-6C0E-4C4D-BE54-5A0F5486F333}" type="parTrans" cxnId="{9AF4C575-C4B5-4494-960E-EEBE5E081CE5}">
      <dgm:prSet/>
      <dgm:spPr/>
      <dgm:t>
        <a:bodyPr/>
        <a:lstStyle/>
        <a:p>
          <a:endParaRPr lang="en-US"/>
        </a:p>
      </dgm:t>
    </dgm:pt>
    <dgm:pt modelId="{FA4F7EA3-7466-44FB-AA98-63B350F64F9A}" type="sibTrans" cxnId="{9AF4C575-C4B5-4494-960E-EEBE5E081CE5}">
      <dgm:prSet/>
      <dgm:spPr/>
      <dgm:t>
        <a:bodyPr/>
        <a:lstStyle/>
        <a:p>
          <a:endParaRPr lang="en-US"/>
        </a:p>
      </dgm:t>
    </dgm:pt>
    <dgm:pt modelId="{88FF5A18-D78F-43DD-8A53-C2F02C381E8F}" type="pres">
      <dgm:prSet presAssocID="{23D718A0-7C8A-4C21-B620-C2FC2484167E}" presName="linearFlow" presStyleCnt="0">
        <dgm:presLayoutVars>
          <dgm:resizeHandles val="exact"/>
        </dgm:presLayoutVars>
      </dgm:prSet>
      <dgm:spPr/>
    </dgm:pt>
    <dgm:pt modelId="{F61C46A5-6A10-4DD4-B74F-1F87D0F6D62D}" type="pres">
      <dgm:prSet presAssocID="{77C04677-E4C9-402F-B15D-3B1ECD4FF888}" presName="node" presStyleLbl="node1" presStyleIdx="0" presStyleCnt="2">
        <dgm:presLayoutVars>
          <dgm:bulletEnabled val="1"/>
        </dgm:presLayoutVars>
      </dgm:prSet>
      <dgm:spPr/>
    </dgm:pt>
    <dgm:pt modelId="{F4919BF2-76BC-4C90-A7C1-259CF37458EA}" type="pres">
      <dgm:prSet presAssocID="{434E5AF8-0511-4AE5-B765-36CBA4729118}" presName="sibTrans" presStyleLbl="sibTrans2D1" presStyleIdx="0" presStyleCnt="1"/>
      <dgm:spPr/>
    </dgm:pt>
    <dgm:pt modelId="{7359E486-C863-42F7-AEF2-12DD791E8A23}" type="pres">
      <dgm:prSet presAssocID="{434E5AF8-0511-4AE5-B765-36CBA4729118}" presName="connectorText" presStyleLbl="sibTrans2D1" presStyleIdx="0" presStyleCnt="1"/>
      <dgm:spPr/>
    </dgm:pt>
    <dgm:pt modelId="{659A5E91-2C16-4400-B537-552944C94442}" type="pres">
      <dgm:prSet presAssocID="{25AA7079-7F98-4D4D-ABD2-62868C87B5BF}" presName="node" presStyleLbl="node1" presStyleIdx="1" presStyleCnt="2">
        <dgm:presLayoutVars>
          <dgm:bulletEnabled val="1"/>
        </dgm:presLayoutVars>
      </dgm:prSet>
      <dgm:spPr/>
    </dgm:pt>
  </dgm:ptLst>
  <dgm:cxnLst>
    <dgm:cxn modelId="{B3DF8C10-15DB-4CC8-9697-BF56D9C1F0B0}" srcId="{23D718A0-7C8A-4C21-B620-C2FC2484167E}" destId="{77C04677-E4C9-402F-B15D-3B1ECD4FF888}" srcOrd="0" destOrd="0" parTransId="{95E6155D-E705-45B5-84BA-9ECD6C94CB48}" sibTransId="{434E5AF8-0511-4AE5-B765-36CBA4729118}"/>
    <dgm:cxn modelId="{9AF4C575-C4B5-4494-960E-EEBE5E081CE5}" srcId="{23D718A0-7C8A-4C21-B620-C2FC2484167E}" destId="{25AA7079-7F98-4D4D-ABD2-62868C87B5BF}" srcOrd="1" destOrd="0" parTransId="{0274907C-6C0E-4C4D-BE54-5A0F5486F333}" sibTransId="{FA4F7EA3-7466-44FB-AA98-63B350F64F9A}"/>
    <dgm:cxn modelId="{A5500B7E-BCB9-4CEF-B64E-15B144021FA2}" type="presOf" srcId="{434E5AF8-0511-4AE5-B765-36CBA4729118}" destId="{7359E486-C863-42F7-AEF2-12DD791E8A23}" srcOrd="1" destOrd="0" presId="urn:microsoft.com/office/officeart/2005/8/layout/process2"/>
    <dgm:cxn modelId="{9E41CB7E-510A-4509-AC14-F19501A88976}" type="presOf" srcId="{25AA7079-7F98-4D4D-ABD2-62868C87B5BF}" destId="{659A5E91-2C16-4400-B537-552944C94442}" srcOrd="0" destOrd="0" presId="urn:microsoft.com/office/officeart/2005/8/layout/process2"/>
    <dgm:cxn modelId="{815FE883-B6C3-4BE1-81DF-33B433671439}" type="presOf" srcId="{23D718A0-7C8A-4C21-B620-C2FC2484167E}" destId="{88FF5A18-D78F-43DD-8A53-C2F02C381E8F}" srcOrd="0" destOrd="0" presId="urn:microsoft.com/office/officeart/2005/8/layout/process2"/>
    <dgm:cxn modelId="{90534C89-FE89-4CF6-A921-926F0C69931C}" type="presOf" srcId="{77C04677-E4C9-402F-B15D-3B1ECD4FF888}" destId="{F61C46A5-6A10-4DD4-B74F-1F87D0F6D62D}" srcOrd="0" destOrd="0" presId="urn:microsoft.com/office/officeart/2005/8/layout/process2"/>
    <dgm:cxn modelId="{656ECEE4-C1A6-4BAE-B0E9-829E81AFD3F1}" type="presOf" srcId="{434E5AF8-0511-4AE5-B765-36CBA4729118}" destId="{F4919BF2-76BC-4C90-A7C1-259CF37458EA}" srcOrd="0" destOrd="0" presId="urn:microsoft.com/office/officeart/2005/8/layout/process2"/>
    <dgm:cxn modelId="{86DA2C7F-EFB8-4946-9143-F0E9D0B9DD57}" type="presParOf" srcId="{88FF5A18-D78F-43DD-8A53-C2F02C381E8F}" destId="{F61C46A5-6A10-4DD4-B74F-1F87D0F6D62D}" srcOrd="0" destOrd="0" presId="urn:microsoft.com/office/officeart/2005/8/layout/process2"/>
    <dgm:cxn modelId="{ADB7A0EA-5692-4B95-B89B-DD6AFFD5EFD2}" type="presParOf" srcId="{88FF5A18-D78F-43DD-8A53-C2F02C381E8F}" destId="{F4919BF2-76BC-4C90-A7C1-259CF37458EA}" srcOrd="1" destOrd="0" presId="urn:microsoft.com/office/officeart/2005/8/layout/process2"/>
    <dgm:cxn modelId="{0BCC5F9E-C6B7-43E1-ADD8-3D1183D7EF2E}" type="presParOf" srcId="{F4919BF2-76BC-4C90-A7C1-259CF37458EA}" destId="{7359E486-C863-42F7-AEF2-12DD791E8A23}" srcOrd="0" destOrd="0" presId="urn:microsoft.com/office/officeart/2005/8/layout/process2"/>
    <dgm:cxn modelId="{6AB9203F-5C39-4408-96BF-975BA24AA9D5}" type="presParOf" srcId="{88FF5A18-D78F-43DD-8A53-C2F02C381E8F}" destId="{659A5E91-2C16-4400-B537-552944C94442}"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6DFAE8-00E4-439D-AF1F-427FBB36F068}" type="doc">
      <dgm:prSet loTypeId="urn:microsoft.com/office/officeart/2005/8/layout/vProcess5" loCatId="process" qsTypeId="urn:microsoft.com/office/officeart/2005/8/quickstyle/simple5" qsCatId="simple" csTypeId="urn:microsoft.com/office/officeart/2005/8/colors/colorful2" csCatId="colorful"/>
      <dgm:spPr/>
      <dgm:t>
        <a:bodyPr/>
        <a:lstStyle/>
        <a:p>
          <a:endParaRPr lang="en-US"/>
        </a:p>
      </dgm:t>
    </dgm:pt>
    <dgm:pt modelId="{45C8041E-357B-411D-9707-8394F7A3B5F7}">
      <dgm:prSet/>
      <dgm:spPr/>
      <dgm:t>
        <a:bodyPr/>
        <a:lstStyle/>
        <a:p>
          <a:pPr rtl="0"/>
          <a:r>
            <a:rPr lang="es-MX" dirty="0"/>
            <a:t>Número de personas que las forman:</a:t>
          </a:r>
          <a:r>
            <a:rPr lang="es-MX" dirty="0">
              <a:latin typeface="Calibri Light" panose="020F0302020204030204"/>
            </a:rPr>
            <a:t> físicas</a:t>
          </a:r>
          <a:r>
            <a:rPr lang="es-MX" dirty="0"/>
            <a:t> y </a:t>
          </a:r>
          <a:r>
            <a:rPr lang="es-MX" dirty="0">
              <a:latin typeface="Calibri Light" panose="020F0302020204030204"/>
            </a:rPr>
            <a:t>colectivas</a:t>
          </a:r>
          <a:r>
            <a:rPr lang="es-MX" dirty="0"/>
            <a:t> (Individuos o sociedades mercantiles).</a:t>
          </a:r>
          <a:endParaRPr lang="en-US" dirty="0"/>
        </a:p>
      </dgm:t>
    </dgm:pt>
    <dgm:pt modelId="{F94E7E4A-2FE0-4D5A-8420-644033348EBA}" type="parTrans" cxnId="{67CBC9A1-ADD0-428E-9542-7EAA86BE5A5F}">
      <dgm:prSet/>
      <dgm:spPr/>
      <dgm:t>
        <a:bodyPr/>
        <a:lstStyle/>
        <a:p>
          <a:endParaRPr lang="en-US"/>
        </a:p>
      </dgm:t>
    </dgm:pt>
    <dgm:pt modelId="{A1566AA5-95F5-441B-83F0-C4C92D26663B}" type="sibTrans" cxnId="{67CBC9A1-ADD0-428E-9542-7EAA86BE5A5F}">
      <dgm:prSet/>
      <dgm:spPr/>
      <dgm:t>
        <a:bodyPr/>
        <a:lstStyle/>
        <a:p>
          <a:endParaRPr lang="en-US"/>
        </a:p>
      </dgm:t>
    </dgm:pt>
    <dgm:pt modelId="{7437EC95-F292-4E6B-AAB3-49F5583F3316}">
      <dgm:prSet/>
      <dgm:spPr/>
      <dgm:t>
        <a:bodyPr/>
        <a:lstStyle/>
        <a:p>
          <a:pPr rtl="0"/>
          <a:r>
            <a:rPr lang="es-MX" dirty="0"/>
            <a:t>Empleados y ventas anuales</a:t>
          </a:r>
          <a:r>
            <a:rPr lang="es-MX" dirty="0">
              <a:latin typeface="Calibri Light" panose="020F0302020204030204"/>
            </a:rPr>
            <a:t>: micro</a:t>
          </a:r>
          <a:r>
            <a:rPr lang="es-MX" dirty="0"/>
            <a:t>, pequeña, mediana  y grande.</a:t>
          </a:r>
          <a:endParaRPr lang="en-US" dirty="0"/>
        </a:p>
      </dgm:t>
    </dgm:pt>
    <dgm:pt modelId="{D223C6C6-E712-4667-8A96-462F2C6ADFB3}" type="parTrans" cxnId="{A7631017-BDC2-4211-9271-68C76007AEA6}">
      <dgm:prSet/>
      <dgm:spPr/>
      <dgm:t>
        <a:bodyPr/>
        <a:lstStyle/>
        <a:p>
          <a:endParaRPr lang="en-US"/>
        </a:p>
      </dgm:t>
    </dgm:pt>
    <dgm:pt modelId="{A8DB4E1A-57DC-4AC5-AB4D-6E154241564A}" type="sibTrans" cxnId="{A7631017-BDC2-4211-9271-68C76007AEA6}">
      <dgm:prSet/>
      <dgm:spPr/>
      <dgm:t>
        <a:bodyPr/>
        <a:lstStyle/>
        <a:p>
          <a:endParaRPr lang="en-US"/>
        </a:p>
      </dgm:t>
    </dgm:pt>
    <dgm:pt modelId="{283F77A6-5928-42F4-ACA5-B3A5FA4787B4}">
      <dgm:prSet/>
      <dgm:spPr/>
      <dgm:t>
        <a:bodyPr/>
        <a:lstStyle/>
        <a:p>
          <a:pPr rtl="0"/>
          <a:r>
            <a:rPr lang="es-MX" dirty="0"/>
            <a:t>Origen de su capital:</a:t>
          </a:r>
          <a:r>
            <a:rPr lang="es-MX" dirty="0">
              <a:latin typeface="Calibri Light" panose="020F0302020204030204"/>
            </a:rPr>
            <a:t> privadas</a:t>
          </a:r>
          <a:r>
            <a:rPr lang="es-MX" dirty="0"/>
            <a:t> y</a:t>
          </a:r>
          <a:r>
            <a:rPr lang="es-MX" dirty="0">
              <a:latin typeface="Calibri Light" panose="020F0302020204030204"/>
            </a:rPr>
            <a:t> públicas</a:t>
          </a:r>
          <a:r>
            <a:rPr lang="es-MX" dirty="0"/>
            <a:t>.</a:t>
          </a:r>
          <a:endParaRPr lang="en-US" dirty="0"/>
        </a:p>
      </dgm:t>
    </dgm:pt>
    <dgm:pt modelId="{13192C1A-DAF8-4B99-BAE0-7E9518377EB2}" type="parTrans" cxnId="{8BC63496-B5F7-42D8-BE8B-A7791A9B5BD5}">
      <dgm:prSet/>
      <dgm:spPr/>
      <dgm:t>
        <a:bodyPr/>
        <a:lstStyle/>
        <a:p>
          <a:endParaRPr lang="en-US"/>
        </a:p>
      </dgm:t>
    </dgm:pt>
    <dgm:pt modelId="{EB8CC1EE-4E56-4F1E-82C3-54588463BD67}" type="sibTrans" cxnId="{8BC63496-B5F7-42D8-BE8B-A7791A9B5BD5}">
      <dgm:prSet/>
      <dgm:spPr/>
      <dgm:t>
        <a:bodyPr/>
        <a:lstStyle/>
        <a:p>
          <a:endParaRPr lang="en-US"/>
        </a:p>
      </dgm:t>
    </dgm:pt>
    <dgm:pt modelId="{563F96A6-8648-485C-AE85-8AC535C79BC3}">
      <dgm:prSet/>
      <dgm:spPr/>
      <dgm:t>
        <a:bodyPr/>
        <a:lstStyle/>
        <a:p>
          <a:pPr rtl="0"/>
          <a:r>
            <a:rPr lang="es-MX" dirty="0"/>
            <a:t>Sector o actividad que desarrollan:</a:t>
          </a:r>
          <a:r>
            <a:rPr lang="es-MX" dirty="0">
              <a:latin typeface="Calibri Light" panose="020F0302020204030204"/>
            </a:rPr>
            <a:t> comerciales</a:t>
          </a:r>
          <a:r>
            <a:rPr lang="es-MX" dirty="0"/>
            <a:t>, industriales y de servicios.</a:t>
          </a:r>
          <a:endParaRPr lang="en-US" dirty="0"/>
        </a:p>
      </dgm:t>
    </dgm:pt>
    <dgm:pt modelId="{658F0DE9-2182-45E4-A21D-F73441DD0D5E}" type="parTrans" cxnId="{4D6E2068-6519-48D8-9CE7-FC7F24991FF0}">
      <dgm:prSet/>
      <dgm:spPr/>
      <dgm:t>
        <a:bodyPr/>
        <a:lstStyle/>
        <a:p>
          <a:endParaRPr lang="en-US"/>
        </a:p>
      </dgm:t>
    </dgm:pt>
    <dgm:pt modelId="{2502B58D-D7CA-4313-982B-0B7FB205A1D6}" type="sibTrans" cxnId="{4D6E2068-6519-48D8-9CE7-FC7F24991FF0}">
      <dgm:prSet/>
      <dgm:spPr/>
      <dgm:t>
        <a:bodyPr/>
        <a:lstStyle/>
        <a:p>
          <a:endParaRPr lang="en-US"/>
        </a:p>
      </dgm:t>
    </dgm:pt>
    <dgm:pt modelId="{906B3DF7-2857-4882-B889-E779CC1FC402}">
      <dgm:prSet/>
      <dgm:spPr/>
      <dgm:t>
        <a:bodyPr/>
        <a:lstStyle/>
        <a:p>
          <a:pPr rtl="0"/>
          <a:r>
            <a:rPr lang="es-MX" dirty="0"/>
            <a:t>Finalidad que persiguen:</a:t>
          </a:r>
          <a:r>
            <a:rPr lang="es-MX" dirty="0">
              <a:latin typeface="Calibri Light" panose="020F0302020204030204"/>
            </a:rPr>
            <a:t> lucrativas</a:t>
          </a:r>
          <a:r>
            <a:rPr lang="es-MX" dirty="0"/>
            <a:t> y no lucrativas.</a:t>
          </a:r>
          <a:endParaRPr lang="en-US" dirty="0"/>
        </a:p>
      </dgm:t>
    </dgm:pt>
    <dgm:pt modelId="{622589A6-E610-4698-B143-A114B0CF803A}" type="parTrans" cxnId="{68755635-8A4E-4C82-84C5-1371E6C3168E}">
      <dgm:prSet/>
      <dgm:spPr/>
      <dgm:t>
        <a:bodyPr/>
        <a:lstStyle/>
        <a:p>
          <a:endParaRPr lang="en-US"/>
        </a:p>
      </dgm:t>
    </dgm:pt>
    <dgm:pt modelId="{30074FC2-AAEE-447D-856E-874D4579A8F0}" type="sibTrans" cxnId="{68755635-8A4E-4C82-84C5-1371E6C3168E}">
      <dgm:prSet/>
      <dgm:spPr/>
      <dgm:t>
        <a:bodyPr/>
        <a:lstStyle/>
        <a:p>
          <a:endParaRPr lang="en-US"/>
        </a:p>
      </dgm:t>
    </dgm:pt>
    <dgm:pt modelId="{576E6E19-0E4B-4080-AEE1-B6C388F9A948}" type="pres">
      <dgm:prSet presAssocID="{2F6DFAE8-00E4-439D-AF1F-427FBB36F068}" presName="outerComposite" presStyleCnt="0">
        <dgm:presLayoutVars>
          <dgm:chMax val="5"/>
          <dgm:dir/>
          <dgm:resizeHandles val="exact"/>
        </dgm:presLayoutVars>
      </dgm:prSet>
      <dgm:spPr/>
    </dgm:pt>
    <dgm:pt modelId="{9F92822B-F88E-4E32-8B14-3309ED3F25C1}" type="pres">
      <dgm:prSet presAssocID="{2F6DFAE8-00E4-439D-AF1F-427FBB36F068}" presName="dummyMaxCanvas" presStyleCnt="0">
        <dgm:presLayoutVars/>
      </dgm:prSet>
      <dgm:spPr/>
    </dgm:pt>
    <dgm:pt modelId="{3751258A-F4CD-4DDE-B96C-19DF64EF546C}" type="pres">
      <dgm:prSet presAssocID="{2F6DFAE8-00E4-439D-AF1F-427FBB36F068}" presName="FiveNodes_1" presStyleLbl="node1" presStyleIdx="0" presStyleCnt="5">
        <dgm:presLayoutVars>
          <dgm:bulletEnabled val="1"/>
        </dgm:presLayoutVars>
      </dgm:prSet>
      <dgm:spPr/>
    </dgm:pt>
    <dgm:pt modelId="{B221D7EF-459B-4C20-BB89-18147C1F2ECD}" type="pres">
      <dgm:prSet presAssocID="{2F6DFAE8-00E4-439D-AF1F-427FBB36F068}" presName="FiveNodes_2" presStyleLbl="node1" presStyleIdx="1" presStyleCnt="5">
        <dgm:presLayoutVars>
          <dgm:bulletEnabled val="1"/>
        </dgm:presLayoutVars>
      </dgm:prSet>
      <dgm:spPr/>
    </dgm:pt>
    <dgm:pt modelId="{5DF67339-7D1F-452D-8B49-0B0E5362FD60}" type="pres">
      <dgm:prSet presAssocID="{2F6DFAE8-00E4-439D-AF1F-427FBB36F068}" presName="FiveNodes_3" presStyleLbl="node1" presStyleIdx="2" presStyleCnt="5">
        <dgm:presLayoutVars>
          <dgm:bulletEnabled val="1"/>
        </dgm:presLayoutVars>
      </dgm:prSet>
      <dgm:spPr/>
    </dgm:pt>
    <dgm:pt modelId="{013202FC-00A6-4833-9D1B-9B16C31A9722}" type="pres">
      <dgm:prSet presAssocID="{2F6DFAE8-00E4-439D-AF1F-427FBB36F068}" presName="FiveNodes_4" presStyleLbl="node1" presStyleIdx="3" presStyleCnt="5">
        <dgm:presLayoutVars>
          <dgm:bulletEnabled val="1"/>
        </dgm:presLayoutVars>
      </dgm:prSet>
      <dgm:spPr/>
    </dgm:pt>
    <dgm:pt modelId="{D785A37B-E1B5-415B-9F34-8F5A9C78F4DB}" type="pres">
      <dgm:prSet presAssocID="{2F6DFAE8-00E4-439D-AF1F-427FBB36F068}" presName="FiveNodes_5" presStyleLbl="node1" presStyleIdx="4" presStyleCnt="5">
        <dgm:presLayoutVars>
          <dgm:bulletEnabled val="1"/>
        </dgm:presLayoutVars>
      </dgm:prSet>
      <dgm:spPr/>
    </dgm:pt>
    <dgm:pt modelId="{D5AD90BA-6EAB-4106-B1D4-0BD41990010A}" type="pres">
      <dgm:prSet presAssocID="{2F6DFAE8-00E4-439D-AF1F-427FBB36F068}" presName="FiveConn_1-2" presStyleLbl="fgAccFollowNode1" presStyleIdx="0" presStyleCnt="4">
        <dgm:presLayoutVars>
          <dgm:bulletEnabled val="1"/>
        </dgm:presLayoutVars>
      </dgm:prSet>
      <dgm:spPr/>
    </dgm:pt>
    <dgm:pt modelId="{D53190F3-4756-446A-A7B4-A9BA10863D84}" type="pres">
      <dgm:prSet presAssocID="{2F6DFAE8-00E4-439D-AF1F-427FBB36F068}" presName="FiveConn_2-3" presStyleLbl="fgAccFollowNode1" presStyleIdx="1" presStyleCnt="4">
        <dgm:presLayoutVars>
          <dgm:bulletEnabled val="1"/>
        </dgm:presLayoutVars>
      </dgm:prSet>
      <dgm:spPr/>
    </dgm:pt>
    <dgm:pt modelId="{0FD6FD79-5598-4E13-92FB-8D7836E9D9DF}" type="pres">
      <dgm:prSet presAssocID="{2F6DFAE8-00E4-439D-AF1F-427FBB36F068}" presName="FiveConn_3-4" presStyleLbl="fgAccFollowNode1" presStyleIdx="2" presStyleCnt="4">
        <dgm:presLayoutVars>
          <dgm:bulletEnabled val="1"/>
        </dgm:presLayoutVars>
      </dgm:prSet>
      <dgm:spPr/>
    </dgm:pt>
    <dgm:pt modelId="{E8DD77EE-C4D2-427E-8DF3-B66CF8940EC0}" type="pres">
      <dgm:prSet presAssocID="{2F6DFAE8-00E4-439D-AF1F-427FBB36F068}" presName="FiveConn_4-5" presStyleLbl="fgAccFollowNode1" presStyleIdx="3" presStyleCnt="4">
        <dgm:presLayoutVars>
          <dgm:bulletEnabled val="1"/>
        </dgm:presLayoutVars>
      </dgm:prSet>
      <dgm:spPr/>
    </dgm:pt>
    <dgm:pt modelId="{E6B10DB3-7287-47DD-BA41-B7FD2CDCB003}" type="pres">
      <dgm:prSet presAssocID="{2F6DFAE8-00E4-439D-AF1F-427FBB36F068}" presName="FiveNodes_1_text" presStyleLbl="node1" presStyleIdx="4" presStyleCnt="5">
        <dgm:presLayoutVars>
          <dgm:bulletEnabled val="1"/>
        </dgm:presLayoutVars>
      </dgm:prSet>
      <dgm:spPr/>
    </dgm:pt>
    <dgm:pt modelId="{CE77CC77-5BC8-4DB5-B68A-736DFB65C176}" type="pres">
      <dgm:prSet presAssocID="{2F6DFAE8-00E4-439D-AF1F-427FBB36F068}" presName="FiveNodes_2_text" presStyleLbl="node1" presStyleIdx="4" presStyleCnt="5">
        <dgm:presLayoutVars>
          <dgm:bulletEnabled val="1"/>
        </dgm:presLayoutVars>
      </dgm:prSet>
      <dgm:spPr/>
    </dgm:pt>
    <dgm:pt modelId="{CAAE8950-DFAC-4813-B003-46C00A535CFF}" type="pres">
      <dgm:prSet presAssocID="{2F6DFAE8-00E4-439D-AF1F-427FBB36F068}" presName="FiveNodes_3_text" presStyleLbl="node1" presStyleIdx="4" presStyleCnt="5">
        <dgm:presLayoutVars>
          <dgm:bulletEnabled val="1"/>
        </dgm:presLayoutVars>
      </dgm:prSet>
      <dgm:spPr/>
    </dgm:pt>
    <dgm:pt modelId="{FA9EEDCC-1049-4D7C-AC35-E65D1C41495A}" type="pres">
      <dgm:prSet presAssocID="{2F6DFAE8-00E4-439D-AF1F-427FBB36F068}" presName="FiveNodes_4_text" presStyleLbl="node1" presStyleIdx="4" presStyleCnt="5">
        <dgm:presLayoutVars>
          <dgm:bulletEnabled val="1"/>
        </dgm:presLayoutVars>
      </dgm:prSet>
      <dgm:spPr/>
    </dgm:pt>
    <dgm:pt modelId="{26988F94-0ED2-4462-BB69-CA759EB2E156}" type="pres">
      <dgm:prSet presAssocID="{2F6DFAE8-00E4-439D-AF1F-427FBB36F068}" presName="FiveNodes_5_text" presStyleLbl="node1" presStyleIdx="4" presStyleCnt="5">
        <dgm:presLayoutVars>
          <dgm:bulletEnabled val="1"/>
        </dgm:presLayoutVars>
      </dgm:prSet>
      <dgm:spPr/>
    </dgm:pt>
  </dgm:ptLst>
  <dgm:cxnLst>
    <dgm:cxn modelId="{0A9E9C12-C52D-4FEF-B6B4-2A5074A2FFD2}" type="presOf" srcId="{563F96A6-8648-485C-AE85-8AC535C79BC3}" destId="{FA9EEDCC-1049-4D7C-AC35-E65D1C41495A}" srcOrd="1" destOrd="0" presId="urn:microsoft.com/office/officeart/2005/8/layout/vProcess5"/>
    <dgm:cxn modelId="{A7631017-BDC2-4211-9271-68C76007AEA6}" srcId="{2F6DFAE8-00E4-439D-AF1F-427FBB36F068}" destId="{7437EC95-F292-4E6B-AAB3-49F5583F3316}" srcOrd="1" destOrd="0" parTransId="{D223C6C6-E712-4667-8A96-462F2C6ADFB3}" sibTransId="{A8DB4E1A-57DC-4AC5-AB4D-6E154241564A}"/>
    <dgm:cxn modelId="{A179BE24-9773-4A2D-B55A-E6987B855E95}" type="presOf" srcId="{2F6DFAE8-00E4-439D-AF1F-427FBB36F068}" destId="{576E6E19-0E4B-4080-AEE1-B6C388F9A948}" srcOrd="0" destOrd="0" presId="urn:microsoft.com/office/officeart/2005/8/layout/vProcess5"/>
    <dgm:cxn modelId="{3BDB3826-4EA5-4261-8080-13064636B932}" type="presOf" srcId="{45C8041E-357B-411D-9707-8394F7A3B5F7}" destId="{E6B10DB3-7287-47DD-BA41-B7FD2CDCB003}" srcOrd="1" destOrd="0" presId="urn:microsoft.com/office/officeart/2005/8/layout/vProcess5"/>
    <dgm:cxn modelId="{68755635-8A4E-4C82-84C5-1371E6C3168E}" srcId="{2F6DFAE8-00E4-439D-AF1F-427FBB36F068}" destId="{906B3DF7-2857-4882-B889-E779CC1FC402}" srcOrd="4" destOrd="0" parTransId="{622589A6-E610-4698-B143-A114B0CF803A}" sibTransId="{30074FC2-AAEE-447D-856E-874D4579A8F0}"/>
    <dgm:cxn modelId="{E23C825E-A0C9-4E3D-8F0A-F263EEEFAAA7}" type="presOf" srcId="{283F77A6-5928-42F4-ACA5-B3A5FA4787B4}" destId="{5DF67339-7D1F-452D-8B49-0B0E5362FD60}" srcOrd="0" destOrd="0" presId="urn:microsoft.com/office/officeart/2005/8/layout/vProcess5"/>
    <dgm:cxn modelId="{339A9C5E-35FA-4F1E-BB06-CF202ECB9A7F}" type="presOf" srcId="{45C8041E-357B-411D-9707-8394F7A3B5F7}" destId="{3751258A-F4CD-4DDE-B96C-19DF64EF546C}" srcOrd="0" destOrd="0" presId="urn:microsoft.com/office/officeart/2005/8/layout/vProcess5"/>
    <dgm:cxn modelId="{2DF7DB64-CEFD-466C-8C53-74B3DBDA0C53}" type="presOf" srcId="{7437EC95-F292-4E6B-AAB3-49F5583F3316}" destId="{B221D7EF-459B-4C20-BB89-18147C1F2ECD}" srcOrd="0" destOrd="0" presId="urn:microsoft.com/office/officeart/2005/8/layout/vProcess5"/>
    <dgm:cxn modelId="{4D6E2068-6519-48D8-9CE7-FC7F24991FF0}" srcId="{2F6DFAE8-00E4-439D-AF1F-427FBB36F068}" destId="{563F96A6-8648-485C-AE85-8AC535C79BC3}" srcOrd="3" destOrd="0" parTransId="{658F0DE9-2182-45E4-A21D-F73441DD0D5E}" sibTransId="{2502B58D-D7CA-4313-982B-0B7FB205A1D6}"/>
    <dgm:cxn modelId="{30AF646B-B5EB-4804-8FD2-31679B328D80}" type="presOf" srcId="{563F96A6-8648-485C-AE85-8AC535C79BC3}" destId="{013202FC-00A6-4833-9D1B-9B16C31A9722}" srcOrd="0" destOrd="0" presId="urn:microsoft.com/office/officeart/2005/8/layout/vProcess5"/>
    <dgm:cxn modelId="{F17B966B-8987-4B9C-878B-B7370FCF8908}" type="presOf" srcId="{906B3DF7-2857-4882-B889-E779CC1FC402}" destId="{D785A37B-E1B5-415B-9F34-8F5A9C78F4DB}" srcOrd="0" destOrd="0" presId="urn:microsoft.com/office/officeart/2005/8/layout/vProcess5"/>
    <dgm:cxn modelId="{D2B6D679-3EC4-46EA-812D-6477C0F9B8E1}" type="presOf" srcId="{A8DB4E1A-57DC-4AC5-AB4D-6E154241564A}" destId="{D53190F3-4756-446A-A7B4-A9BA10863D84}" srcOrd="0" destOrd="0" presId="urn:microsoft.com/office/officeart/2005/8/layout/vProcess5"/>
    <dgm:cxn modelId="{07E0E983-0F8A-462C-BDA1-D6F6CFEF866D}" type="presOf" srcId="{EB8CC1EE-4E56-4F1E-82C3-54588463BD67}" destId="{0FD6FD79-5598-4E13-92FB-8D7836E9D9DF}" srcOrd="0" destOrd="0" presId="urn:microsoft.com/office/officeart/2005/8/layout/vProcess5"/>
    <dgm:cxn modelId="{8BC63496-B5F7-42D8-BE8B-A7791A9B5BD5}" srcId="{2F6DFAE8-00E4-439D-AF1F-427FBB36F068}" destId="{283F77A6-5928-42F4-ACA5-B3A5FA4787B4}" srcOrd="2" destOrd="0" parTransId="{13192C1A-DAF8-4B99-BAE0-7E9518377EB2}" sibTransId="{EB8CC1EE-4E56-4F1E-82C3-54588463BD67}"/>
    <dgm:cxn modelId="{67CBC9A1-ADD0-428E-9542-7EAA86BE5A5F}" srcId="{2F6DFAE8-00E4-439D-AF1F-427FBB36F068}" destId="{45C8041E-357B-411D-9707-8394F7A3B5F7}" srcOrd="0" destOrd="0" parTransId="{F94E7E4A-2FE0-4D5A-8420-644033348EBA}" sibTransId="{A1566AA5-95F5-441B-83F0-C4C92D26663B}"/>
    <dgm:cxn modelId="{F22E00A7-632C-411D-8FAC-C47B0A76C240}" type="presOf" srcId="{7437EC95-F292-4E6B-AAB3-49F5583F3316}" destId="{CE77CC77-5BC8-4DB5-B68A-736DFB65C176}" srcOrd="1" destOrd="0" presId="urn:microsoft.com/office/officeart/2005/8/layout/vProcess5"/>
    <dgm:cxn modelId="{A34245BD-0EB2-4C97-AD16-9EBD926AF9D7}" type="presOf" srcId="{A1566AA5-95F5-441B-83F0-C4C92D26663B}" destId="{D5AD90BA-6EAB-4106-B1D4-0BD41990010A}" srcOrd="0" destOrd="0" presId="urn:microsoft.com/office/officeart/2005/8/layout/vProcess5"/>
    <dgm:cxn modelId="{F554CEBD-B820-4BC5-B64C-9BB2F2F48B55}" type="presOf" srcId="{2502B58D-D7CA-4313-982B-0B7FB205A1D6}" destId="{E8DD77EE-C4D2-427E-8DF3-B66CF8940EC0}" srcOrd="0" destOrd="0" presId="urn:microsoft.com/office/officeart/2005/8/layout/vProcess5"/>
    <dgm:cxn modelId="{ED84E6C3-D5D0-4DA8-8EDA-EA054CAEB48C}" type="presOf" srcId="{906B3DF7-2857-4882-B889-E779CC1FC402}" destId="{26988F94-0ED2-4462-BB69-CA759EB2E156}" srcOrd="1" destOrd="0" presId="urn:microsoft.com/office/officeart/2005/8/layout/vProcess5"/>
    <dgm:cxn modelId="{88E928EE-C749-4B63-B5F4-6B049D0A10D8}" type="presOf" srcId="{283F77A6-5928-42F4-ACA5-B3A5FA4787B4}" destId="{CAAE8950-DFAC-4813-B003-46C00A535CFF}" srcOrd="1" destOrd="0" presId="urn:microsoft.com/office/officeart/2005/8/layout/vProcess5"/>
    <dgm:cxn modelId="{17BC502F-44EA-4F2E-94FA-64A686BB6017}" type="presParOf" srcId="{576E6E19-0E4B-4080-AEE1-B6C388F9A948}" destId="{9F92822B-F88E-4E32-8B14-3309ED3F25C1}" srcOrd="0" destOrd="0" presId="urn:microsoft.com/office/officeart/2005/8/layout/vProcess5"/>
    <dgm:cxn modelId="{0DD94447-B9E5-434D-9C46-77462511477E}" type="presParOf" srcId="{576E6E19-0E4B-4080-AEE1-B6C388F9A948}" destId="{3751258A-F4CD-4DDE-B96C-19DF64EF546C}" srcOrd="1" destOrd="0" presId="urn:microsoft.com/office/officeart/2005/8/layout/vProcess5"/>
    <dgm:cxn modelId="{08B9CBE4-DBB6-49C1-AF32-39AC03C1064C}" type="presParOf" srcId="{576E6E19-0E4B-4080-AEE1-B6C388F9A948}" destId="{B221D7EF-459B-4C20-BB89-18147C1F2ECD}" srcOrd="2" destOrd="0" presId="urn:microsoft.com/office/officeart/2005/8/layout/vProcess5"/>
    <dgm:cxn modelId="{E1359646-C3D3-4C46-BCD1-FE0EB511C062}" type="presParOf" srcId="{576E6E19-0E4B-4080-AEE1-B6C388F9A948}" destId="{5DF67339-7D1F-452D-8B49-0B0E5362FD60}" srcOrd="3" destOrd="0" presId="urn:microsoft.com/office/officeart/2005/8/layout/vProcess5"/>
    <dgm:cxn modelId="{3C36F1B8-7121-423B-BD50-A95D7D2B549B}" type="presParOf" srcId="{576E6E19-0E4B-4080-AEE1-B6C388F9A948}" destId="{013202FC-00A6-4833-9D1B-9B16C31A9722}" srcOrd="4" destOrd="0" presId="urn:microsoft.com/office/officeart/2005/8/layout/vProcess5"/>
    <dgm:cxn modelId="{2E9A8F9F-4D2F-4BDC-A560-2A7F7D64583D}" type="presParOf" srcId="{576E6E19-0E4B-4080-AEE1-B6C388F9A948}" destId="{D785A37B-E1B5-415B-9F34-8F5A9C78F4DB}" srcOrd="5" destOrd="0" presId="urn:microsoft.com/office/officeart/2005/8/layout/vProcess5"/>
    <dgm:cxn modelId="{8D87406A-11CD-4A4E-B276-52737A878F87}" type="presParOf" srcId="{576E6E19-0E4B-4080-AEE1-B6C388F9A948}" destId="{D5AD90BA-6EAB-4106-B1D4-0BD41990010A}" srcOrd="6" destOrd="0" presId="urn:microsoft.com/office/officeart/2005/8/layout/vProcess5"/>
    <dgm:cxn modelId="{E66E867C-B789-4435-840E-117BFF237293}" type="presParOf" srcId="{576E6E19-0E4B-4080-AEE1-B6C388F9A948}" destId="{D53190F3-4756-446A-A7B4-A9BA10863D84}" srcOrd="7" destOrd="0" presId="urn:microsoft.com/office/officeart/2005/8/layout/vProcess5"/>
    <dgm:cxn modelId="{FF273646-311D-4714-98FF-FD2C57E3AE64}" type="presParOf" srcId="{576E6E19-0E4B-4080-AEE1-B6C388F9A948}" destId="{0FD6FD79-5598-4E13-92FB-8D7836E9D9DF}" srcOrd="8" destOrd="0" presId="urn:microsoft.com/office/officeart/2005/8/layout/vProcess5"/>
    <dgm:cxn modelId="{2BCBF9AA-D366-4DD2-808F-7C72C8AFD66C}" type="presParOf" srcId="{576E6E19-0E4B-4080-AEE1-B6C388F9A948}" destId="{E8DD77EE-C4D2-427E-8DF3-B66CF8940EC0}" srcOrd="9" destOrd="0" presId="urn:microsoft.com/office/officeart/2005/8/layout/vProcess5"/>
    <dgm:cxn modelId="{46C27D40-791B-4649-8AB8-01AF1FB6E300}" type="presParOf" srcId="{576E6E19-0E4B-4080-AEE1-B6C388F9A948}" destId="{E6B10DB3-7287-47DD-BA41-B7FD2CDCB003}" srcOrd="10" destOrd="0" presId="urn:microsoft.com/office/officeart/2005/8/layout/vProcess5"/>
    <dgm:cxn modelId="{F385001A-3D7C-4068-BCF8-511B3BEF058D}" type="presParOf" srcId="{576E6E19-0E4B-4080-AEE1-B6C388F9A948}" destId="{CE77CC77-5BC8-4DB5-B68A-736DFB65C176}" srcOrd="11" destOrd="0" presId="urn:microsoft.com/office/officeart/2005/8/layout/vProcess5"/>
    <dgm:cxn modelId="{6E0E4536-CBF7-4A93-AA00-D42D8872C16F}" type="presParOf" srcId="{576E6E19-0E4B-4080-AEE1-B6C388F9A948}" destId="{CAAE8950-DFAC-4813-B003-46C00A535CFF}" srcOrd="12" destOrd="0" presId="urn:microsoft.com/office/officeart/2005/8/layout/vProcess5"/>
    <dgm:cxn modelId="{31F0A9D0-395D-4467-9667-492C4F53FF19}" type="presParOf" srcId="{576E6E19-0E4B-4080-AEE1-B6C388F9A948}" destId="{FA9EEDCC-1049-4D7C-AC35-E65D1C41495A}" srcOrd="13" destOrd="0" presId="urn:microsoft.com/office/officeart/2005/8/layout/vProcess5"/>
    <dgm:cxn modelId="{EB495C6F-8402-42F3-BDDA-DF3F505E3EC4}" type="presParOf" srcId="{576E6E19-0E4B-4080-AEE1-B6C388F9A948}" destId="{26988F94-0ED2-4462-BB69-CA759EB2E15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C7993B-0BD6-4706-983E-E81D252F9DAA}"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28A07FA2-C59C-4513-AE14-82E1188DE810}">
      <dgm:prSet/>
      <dgm:spPr/>
      <dgm:t>
        <a:bodyPr/>
        <a:lstStyle/>
        <a:p>
          <a:r>
            <a:rPr lang="es-MX"/>
            <a:t>Micro: 1 a 15 empleados, hasta $900,000</a:t>
          </a:r>
          <a:endParaRPr lang="en-US"/>
        </a:p>
      </dgm:t>
    </dgm:pt>
    <dgm:pt modelId="{3A769EFB-732D-4BF2-A743-5C52271A3C2B}" type="parTrans" cxnId="{6006B004-B156-4F31-9BD7-E02FFBEB7559}">
      <dgm:prSet/>
      <dgm:spPr/>
      <dgm:t>
        <a:bodyPr/>
        <a:lstStyle/>
        <a:p>
          <a:endParaRPr lang="en-US"/>
        </a:p>
      </dgm:t>
    </dgm:pt>
    <dgm:pt modelId="{7183CE6E-1F3E-4CC4-B5C0-0DD336AD23D6}" type="sibTrans" cxnId="{6006B004-B156-4F31-9BD7-E02FFBEB7559}">
      <dgm:prSet/>
      <dgm:spPr/>
      <dgm:t>
        <a:bodyPr/>
        <a:lstStyle/>
        <a:p>
          <a:endParaRPr lang="en-US"/>
        </a:p>
      </dgm:t>
    </dgm:pt>
    <dgm:pt modelId="{10E74DCD-8B63-44DB-853F-9F4818583C49}">
      <dgm:prSet/>
      <dgm:spPr/>
      <dgm:t>
        <a:bodyPr/>
        <a:lstStyle/>
        <a:p>
          <a:r>
            <a:rPr lang="es-MX"/>
            <a:t>Pequeña: 16 a 100 empleados, hasta $9’000,000.00</a:t>
          </a:r>
          <a:endParaRPr lang="en-US"/>
        </a:p>
      </dgm:t>
    </dgm:pt>
    <dgm:pt modelId="{678F1559-65D2-4CD3-B212-34037E53D2CC}" type="parTrans" cxnId="{E0CB5131-CCE5-4908-8170-EB5B94101E7B}">
      <dgm:prSet/>
      <dgm:spPr/>
      <dgm:t>
        <a:bodyPr/>
        <a:lstStyle/>
        <a:p>
          <a:endParaRPr lang="en-US"/>
        </a:p>
      </dgm:t>
    </dgm:pt>
    <dgm:pt modelId="{290B2EF6-C4FB-445C-8A28-E7FA464FFABC}" type="sibTrans" cxnId="{E0CB5131-CCE5-4908-8170-EB5B94101E7B}">
      <dgm:prSet/>
      <dgm:spPr/>
      <dgm:t>
        <a:bodyPr/>
        <a:lstStyle/>
        <a:p>
          <a:endParaRPr lang="en-US"/>
        </a:p>
      </dgm:t>
    </dgm:pt>
    <dgm:pt modelId="{D400234D-60D2-445B-ACC2-25AEDAB6C0EE}">
      <dgm:prSet/>
      <dgm:spPr/>
      <dgm:t>
        <a:bodyPr/>
        <a:lstStyle/>
        <a:p>
          <a:r>
            <a:rPr lang="es-MX"/>
            <a:t>Mediana: 101 a 250 empleados, hasta $20’000,000.00</a:t>
          </a:r>
          <a:endParaRPr lang="en-US"/>
        </a:p>
      </dgm:t>
    </dgm:pt>
    <dgm:pt modelId="{40C0EA07-F978-4997-856F-87802BABAC33}" type="parTrans" cxnId="{840AADCB-5B46-43CF-932A-4EA03CF48E8B}">
      <dgm:prSet/>
      <dgm:spPr/>
      <dgm:t>
        <a:bodyPr/>
        <a:lstStyle/>
        <a:p>
          <a:endParaRPr lang="en-US"/>
        </a:p>
      </dgm:t>
    </dgm:pt>
    <dgm:pt modelId="{3670B335-FD2F-419A-B6AA-E6F402EBD20B}" type="sibTrans" cxnId="{840AADCB-5B46-43CF-932A-4EA03CF48E8B}">
      <dgm:prSet/>
      <dgm:spPr/>
      <dgm:t>
        <a:bodyPr/>
        <a:lstStyle/>
        <a:p>
          <a:endParaRPr lang="en-US"/>
        </a:p>
      </dgm:t>
    </dgm:pt>
    <dgm:pt modelId="{2C6CD5EE-F95F-45E1-AA82-4AF459DF7AAA}">
      <dgm:prSet/>
      <dgm:spPr/>
      <dgm:t>
        <a:bodyPr/>
        <a:lstStyle/>
        <a:p>
          <a:r>
            <a:rPr lang="es-MX"/>
            <a:t>Grande: más de 250 empleados, más de $20’000,000.00</a:t>
          </a:r>
          <a:endParaRPr lang="en-US"/>
        </a:p>
      </dgm:t>
    </dgm:pt>
    <dgm:pt modelId="{BCC0954C-8612-4FDE-AF46-F969D0E9CE54}" type="parTrans" cxnId="{F822D66A-3C3E-409F-8BF2-E23EF02204B3}">
      <dgm:prSet/>
      <dgm:spPr/>
      <dgm:t>
        <a:bodyPr/>
        <a:lstStyle/>
        <a:p>
          <a:endParaRPr lang="en-US"/>
        </a:p>
      </dgm:t>
    </dgm:pt>
    <dgm:pt modelId="{1553D329-94CF-4839-99FC-66B709872101}" type="sibTrans" cxnId="{F822D66A-3C3E-409F-8BF2-E23EF02204B3}">
      <dgm:prSet/>
      <dgm:spPr/>
      <dgm:t>
        <a:bodyPr/>
        <a:lstStyle/>
        <a:p>
          <a:endParaRPr lang="en-US"/>
        </a:p>
      </dgm:t>
    </dgm:pt>
    <dgm:pt modelId="{34392B96-5861-4F79-BF12-5B8285803655}" type="pres">
      <dgm:prSet presAssocID="{E6C7993B-0BD6-4706-983E-E81D252F9DAA}" presName="linear" presStyleCnt="0">
        <dgm:presLayoutVars>
          <dgm:animLvl val="lvl"/>
          <dgm:resizeHandles val="exact"/>
        </dgm:presLayoutVars>
      </dgm:prSet>
      <dgm:spPr/>
    </dgm:pt>
    <dgm:pt modelId="{D8481397-45B2-41EB-BAEB-756E0A165837}" type="pres">
      <dgm:prSet presAssocID="{28A07FA2-C59C-4513-AE14-82E1188DE810}" presName="parentText" presStyleLbl="node1" presStyleIdx="0" presStyleCnt="4">
        <dgm:presLayoutVars>
          <dgm:chMax val="0"/>
          <dgm:bulletEnabled val="1"/>
        </dgm:presLayoutVars>
      </dgm:prSet>
      <dgm:spPr/>
    </dgm:pt>
    <dgm:pt modelId="{D6D63F7A-B6E0-42B7-8006-6147510BD9DC}" type="pres">
      <dgm:prSet presAssocID="{7183CE6E-1F3E-4CC4-B5C0-0DD336AD23D6}" presName="spacer" presStyleCnt="0"/>
      <dgm:spPr/>
    </dgm:pt>
    <dgm:pt modelId="{F88641DB-DCC7-42C7-ADAB-8B222EC96F97}" type="pres">
      <dgm:prSet presAssocID="{10E74DCD-8B63-44DB-853F-9F4818583C49}" presName="parentText" presStyleLbl="node1" presStyleIdx="1" presStyleCnt="4">
        <dgm:presLayoutVars>
          <dgm:chMax val="0"/>
          <dgm:bulletEnabled val="1"/>
        </dgm:presLayoutVars>
      </dgm:prSet>
      <dgm:spPr/>
    </dgm:pt>
    <dgm:pt modelId="{D4A73C8B-A475-48D5-936D-59B375659961}" type="pres">
      <dgm:prSet presAssocID="{290B2EF6-C4FB-445C-8A28-E7FA464FFABC}" presName="spacer" presStyleCnt="0"/>
      <dgm:spPr/>
    </dgm:pt>
    <dgm:pt modelId="{1D6675F8-ACE0-41D2-B5AE-EEFC2B8B2810}" type="pres">
      <dgm:prSet presAssocID="{D400234D-60D2-445B-ACC2-25AEDAB6C0EE}" presName="parentText" presStyleLbl="node1" presStyleIdx="2" presStyleCnt="4">
        <dgm:presLayoutVars>
          <dgm:chMax val="0"/>
          <dgm:bulletEnabled val="1"/>
        </dgm:presLayoutVars>
      </dgm:prSet>
      <dgm:spPr/>
    </dgm:pt>
    <dgm:pt modelId="{011193F6-A1EA-4DD4-8482-A9B18599CC85}" type="pres">
      <dgm:prSet presAssocID="{3670B335-FD2F-419A-B6AA-E6F402EBD20B}" presName="spacer" presStyleCnt="0"/>
      <dgm:spPr/>
    </dgm:pt>
    <dgm:pt modelId="{6E00F7C6-5E31-44C8-B031-554EFFA669DA}" type="pres">
      <dgm:prSet presAssocID="{2C6CD5EE-F95F-45E1-AA82-4AF459DF7AAA}" presName="parentText" presStyleLbl="node1" presStyleIdx="3" presStyleCnt="4">
        <dgm:presLayoutVars>
          <dgm:chMax val="0"/>
          <dgm:bulletEnabled val="1"/>
        </dgm:presLayoutVars>
      </dgm:prSet>
      <dgm:spPr/>
    </dgm:pt>
  </dgm:ptLst>
  <dgm:cxnLst>
    <dgm:cxn modelId="{6006B004-B156-4F31-9BD7-E02FFBEB7559}" srcId="{E6C7993B-0BD6-4706-983E-E81D252F9DAA}" destId="{28A07FA2-C59C-4513-AE14-82E1188DE810}" srcOrd="0" destOrd="0" parTransId="{3A769EFB-732D-4BF2-A743-5C52271A3C2B}" sibTransId="{7183CE6E-1F3E-4CC4-B5C0-0DD336AD23D6}"/>
    <dgm:cxn modelId="{E0CB5131-CCE5-4908-8170-EB5B94101E7B}" srcId="{E6C7993B-0BD6-4706-983E-E81D252F9DAA}" destId="{10E74DCD-8B63-44DB-853F-9F4818583C49}" srcOrd="1" destOrd="0" parTransId="{678F1559-65D2-4CD3-B212-34037E53D2CC}" sibTransId="{290B2EF6-C4FB-445C-8A28-E7FA464FFABC}"/>
    <dgm:cxn modelId="{F822D66A-3C3E-409F-8BF2-E23EF02204B3}" srcId="{E6C7993B-0BD6-4706-983E-E81D252F9DAA}" destId="{2C6CD5EE-F95F-45E1-AA82-4AF459DF7AAA}" srcOrd="3" destOrd="0" parTransId="{BCC0954C-8612-4FDE-AF46-F969D0E9CE54}" sibTransId="{1553D329-94CF-4839-99FC-66B709872101}"/>
    <dgm:cxn modelId="{F86E347F-0B08-4216-9AA7-F02E7DA53C81}" type="presOf" srcId="{10E74DCD-8B63-44DB-853F-9F4818583C49}" destId="{F88641DB-DCC7-42C7-ADAB-8B222EC96F97}" srcOrd="0" destOrd="0" presId="urn:microsoft.com/office/officeart/2005/8/layout/vList2"/>
    <dgm:cxn modelId="{6A972493-8FFF-43C3-B617-5AE96EABB7C8}" type="presOf" srcId="{28A07FA2-C59C-4513-AE14-82E1188DE810}" destId="{D8481397-45B2-41EB-BAEB-756E0A165837}" srcOrd="0" destOrd="0" presId="urn:microsoft.com/office/officeart/2005/8/layout/vList2"/>
    <dgm:cxn modelId="{17437CA7-B99C-463C-A86E-4050F7C27CD2}" type="presOf" srcId="{2C6CD5EE-F95F-45E1-AA82-4AF459DF7AAA}" destId="{6E00F7C6-5E31-44C8-B031-554EFFA669DA}" srcOrd="0" destOrd="0" presId="urn:microsoft.com/office/officeart/2005/8/layout/vList2"/>
    <dgm:cxn modelId="{D9ABF4CA-CC07-4C93-B848-6F68F1548BDE}" type="presOf" srcId="{E6C7993B-0BD6-4706-983E-E81D252F9DAA}" destId="{34392B96-5861-4F79-BF12-5B8285803655}" srcOrd="0" destOrd="0" presId="urn:microsoft.com/office/officeart/2005/8/layout/vList2"/>
    <dgm:cxn modelId="{840AADCB-5B46-43CF-932A-4EA03CF48E8B}" srcId="{E6C7993B-0BD6-4706-983E-E81D252F9DAA}" destId="{D400234D-60D2-445B-ACC2-25AEDAB6C0EE}" srcOrd="2" destOrd="0" parTransId="{40C0EA07-F978-4997-856F-87802BABAC33}" sibTransId="{3670B335-FD2F-419A-B6AA-E6F402EBD20B}"/>
    <dgm:cxn modelId="{17A8D7F3-825E-426A-965C-C39F9A4AE42A}" type="presOf" srcId="{D400234D-60D2-445B-ACC2-25AEDAB6C0EE}" destId="{1D6675F8-ACE0-41D2-B5AE-EEFC2B8B2810}" srcOrd="0" destOrd="0" presId="urn:microsoft.com/office/officeart/2005/8/layout/vList2"/>
    <dgm:cxn modelId="{695D1EAC-73DE-445D-9C4D-99C801D28681}" type="presParOf" srcId="{34392B96-5861-4F79-BF12-5B8285803655}" destId="{D8481397-45B2-41EB-BAEB-756E0A165837}" srcOrd="0" destOrd="0" presId="urn:microsoft.com/office/officeart/2005/8/layout/vList2"/>
    <dgm:cxn modelId="{CDE917A6-2987-41F4-882A-D781DAD7A5ED}" type="presParOf" srcId="{34392B96-5861-4F79-BF12-5B8285803655}" destId="{D6D63F7A-B6E0-42B7-8006-6147510BD9DC}" srcOrd="1" destOrd="0" presId="urn:microsoft.com/office/officeart/2005/8/layout/vList2"/>
    <dgm:cxn modelId="{7283BAFF-F1C2-4CD8-A3C3-C64CB7D3F413}" type="presParOf" srcId="{34392B96-5861-4F79-BF12-5B8285803655}" destId="{F88641DB-DCC7-42C7-ADAB-8B222EC96F97}" srcOrd="2" destOrd="0" presId="urn:microsoft.com/office/officeart/2005/8/layout/vList2"/>
    <dgm:cxn modelId="{6D4B5F7C-99E1-4A22-8F32-CB7198E6BDFB}" type="presParOf" srcId="{34392B96-5861-4F79-BF12-5B8285803655}" destId="{D4A73C8B-A475-48D5-936D-59B375659961}" srcOrd="3" destOrd="0" presId="urn:microsoft.com/office/officeart/2005/8/layout/vList2"/>
    <dgm:cxn modelId="{ABC3476A-B98E-40A1-8C32-044BE0EAE2BE}" type="presParOf" srcId="{34392B96-5861-4F79-BF12-5B8285803655}" destId="{1D6675F8-ACE0-41D2-B5AE-EEFC2B8B2810}" srcOrd="4" destOrd="0" presId="urn:microsoft.com/office/officeart/2005/8/layout/vList2"/>
    <dgm:cxn modelId="{2FE5B0FE-A95B-45A2-BF22-3068FE101971}" type="presParOf" srcId="{34392B96-5861-4F79-BF12-5B8285803655}" destId="{011193F6-A1EA-4DD4-8482-A9B18599CC85}" srcOrd="5" destOrd="0" presId="urn:microsoft.com/office/officeart/2005/8/layout/vList2"/>
    <dgm:cxn modelId="{2FCA6F9C-3DA7-4DE9-9A0F-B6BFCFF3D48E}" type="presParOf" srcId="{34392B96-5861-4F79-BF12-5B8285803655}" destId="{6E00F7C6-5E31-44C8-B031-554EFFA669DA}"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CB3E84-0D16-4423-8A01-31463455A727}" type="doc">
      <dgm:prSet loTypeId="urn:microsoft.com/office/officeart/2005/8/layout/hierarchy1" loCatId="hierarchy" qsTypeId="urn:microsoft.com/office/officeart/2005/8/quickstyle/simple5" qsCatId="simple" csTypeId="urn:microsoft.com/office/officeart/2005/8/colors/colorful2" csCatId="colorful"/>
      <dgm:spPr/>
      <dgm:t>
        <a:bodyPr/>
        <a:lstStyle/>
        <a:p>
          <a:endParaRPr lang="en-US"/>
        </a:p>
      </dgm:t>
    </dgm:pt>
    <dgm:pt modelId="{AB765405-714D-4D72-9654-D536AFDB7E4C}">
      <dgm:prSet/>
      <dgm:spPr/>
      <dgm:t>
        <a:bodyPr/>
        <a:lstStyle/>
        <a:p>
          <a:r>
            <a:rPr lang="es-MX" b="1"/>
            <a:t>Públicas</a:t>
          </a:r>
          <a:r>
            <a:rPr lang="es-MX"/>
            <a:t>: aquellas que gozan de autoridad soberana, se crean mediante ley o decreto y cuyo fin es brindar bienes y servicios públicos, que no son sujetos de apropiación.</a:t>
          </a:r>
          <a:endParaRPr lang="en-US"/>
        </a:p>
      </dgm:t>
    </dgm:pt>
    <dgm:pt modelId="{B2A4F058-8CA6-4C43-A8BE-E0A77981D18D}" type="parTrans" cxnId="{DBED5010-BE97-42D9-9552-43068B70CFE8}">
      <dgm:prSet/>
      <dgm:spPr/>
      <dgm:t>
        <a:bodyPr/>
        <a:lstStyle/>
        <a:p>
          <a:endParaRPr lang="en-US"/>
        </a:p>
      </dgm:t>
    </dgm:pt>
    <dgm:pt modelId="{7AD48FB5-67EC-401B-ACEB-6D1442C361B5}" type="sibTrans" cxnId="{DBED5010-BE97-42D9-9552-43068B70CFE8}">
      <dgm:prSet/>
      <dgm:spPr/>
      <dgm:t>
        <a:bodyPr/>
        <a:lstStyle/>
        <a:p>
          <a:endParaRPr lang="en-US"/>
        </a:p>
      </dgm:t>
    </dgm:pt>
    <dgm:pt modelId="{CA31E54C-6CA2-40D2-B2E0-1DB63AA041C6}">
      <dgm:prSet/>
      <dgm:spPr/>
      <dgm:t>
        <a:bodyPr/>
        <a:lstStyle/>
        <a:p>
          <a:r>
            <a:rPr lang="es-MX" b="1"/>
            <a:t>Privadas</a:t>
          </a:r>
          <a:r>
            <a:rPr lang="es-MX"/>
            <a:t>: sujetas a regulación del Estado, creadas por un acuerdo de voluntades.</a:t>
          </a:r>
          <a:endParaRPr lang="en-US"/>
        </a:p>
      </dgm:t>
    </dgm:pt>
    <dgm:pt modelId="{658DEF90-6D7A-430A-A5A5-C889E1407331}" type="parTrans" cxnId="{277B843C-256D-4C4E-8AA1-23213F8D9703}">
      <dgm:prSet/>
      <dgm:spPr/>
      <dgm:t>
        <a:bodyPr/>
        <a:lstStyle/>
        <a:p>
          <a:endParaRPr lang="en-US"/>
        </a:p>
      </dgm:t>
    </dgm:pt>
    <dgm:pt modelId="{303FE7B0-944C-4742-9D60-368BD4B29AA9}" type="sibTrans" cxnId="{277B843C-256D-4C4E-8AA1-23213F8D9703}">
      <dgm:prSet/>
      <dgm:spPr/>
      <dgm:t>
        <a:bodyPr/>
        <a:lstStyle/>
        <a:p>
          <a:endParaRPr lang="en-US"/>
        </a:p>
      </dgm:t>
    </dgm:pt>
    <dgm:pt modelId="{F702AEC4-F78C-4508-A22A-CF1371DD3DEF}" type="pres">
      <dgm:prSet presAssocID="{8CCB3E84-0D16-4423-8A01-31463455A727}" presName="hierChild1" presStyleCnt="0">
        <dgm:presLayoutVars>
          <dgm:chPref val="1"/>
          <dgm:dir/>
          <dgm:animOne val="branch"/>
          <dgm:animLvl val="lvl"/>
          <dgm:resizeHandles/>
        </dgm:presLayoutVars>
      </dgm:prSet>
      <dgm:spPr/>
    </dgm:pt>
    <dgm:pt modelId="{69B519EB-7F0C-4E6B-AE8B-72E5C0A9FDD4}" type="pres">
      <dgm:prSet presAssocID="{AB765405-714D-4D72-9654-D536AFDB7E4C}" presName="hierRoot1" presStyleCnt="0"/>
      <dgm:spPr/>
    </dgm:pt>
    <dgm:pt modelId="{853B33CD-923A-46F5-B276-99EFE1607AF9}" type="pres">
      <dgm:prSet presAssocID="{AB765405-714D-4D72-9654-D536AFDB7E4C}" presName="composite" presStyleCnt="0"/>
      <dgm:spPr/>
    </dgm:pt>
    <dgm:pt modelId="{A0AC348B-FC96-4CE8-8790-9EDB92D86DBB}" type="pres">
      <dgm:prSet presAssocID="{AB765405-714D-4D72-9654-D536AFDB7E4C}" presName="background" presStyleLbl="node0" presStyleIdx="0" presStyleCnt="2"/>
      <dgm:spPr/>
    </dgm:pt>
    <dgm:pt modelId="{B57A589A-D2AD-4444-AE2C-1985A346400F}" type="pres">
      <dgm:prSet presAssocID="{AB765405-714D-4D72-9654-D536AFDB7E4C}" presName="text" presStyleLbl="fgAcc0" presStyleIdx="0" presStyleCnt="2">
        <dgm:presLayoutVars>
          <dgm:chPref val="3"/>
        </dgm:presLayoutVars>
      </dgm:prSet>
      <dgm:spPr/>
    </dgm:pt>
    <dgm:pt modelId="{10C5B684-A550-4210-BBF8-5BCF1DEBC8F6}" type="pres">
      <dgm:prSet presAssocID="{AB765405-714D-4D72-9654-D536AFDB7E4C}" presName="hierChild2" presStyleCnt="0"/>
      <dgm:spPr/>
    </dgm:pt>
    <dgm:pt modelId="{1CC8145C-5EC7-4A62-B42B-1E00210F44D9}" type="pres">
      <dgm:prSet presAssocID="{CA31E54C-6CA2-40D2-B2E0-1DB63AA041C6}" presName="hierRoot1" presStyleCnt="0"/>
      <dgm:spPr/>
    </dgm:pt>
    <dgm:pt modelId="{D7B1D0AB-A42D-4B22-BF19-B89D1B2D0256}" type="pres">
      <dgm:prSet presAssocID="{CA31E54C-6CA2-40D2-B2E0-1DB63AA041C6}" presName="composite" presStyleCnt="0"/>
      <dgm:spPr/>
    </dgm:pt>
    <dgm:pt modelId="{DD11FFAD-90FA-4C93-AEA2-6E2AD138B1F9}" type="pres">
      <dgm:prSet presAssocID="{CA31E54C-6CA2-40D2-B2E0-1DB63AA041C6}" presName="background" presStyleLbl="node0" presStyleIdx="1" presStyleCnt="2"/>
      <dgm:spPr/>
    </dgm:pt>
    <dgm:pt modelId="{9C62FEFB-988D-4E9D-9B9B-86181F5CFACE}" type="pres">
      <dgm:prSet presAssocID="{CA31E54C-6CA2-40D2-B2E0-1DB63AA041C6}" presName="text" presStyleLbl="fgAcc0" presStyleIdx="1" presStyleCnt="2">
        <dgm:presLayoutVars>
          <dgm:chPref val="3"/>
        </dgm:presLayoutVars>
      </dgm:prSet>
      <dgm:spPr/>
    </dgm:pt>
    <dgm:pt modelId="{55CCFFC9-3B83-40A2-A4E3-8724ED539ECA}" type="pres">
      <dgm:prSet presAssocID="{CA31E54C-6CA2-40D2-B2E0-1DB63AA041C6}" presName="hierChild2" presStyleCnt="0"/>
      <dgm:spPr/>
    </dgm:pt>
  </dgm:ptLst>
  <dgm:cxnLst>
    <dgm:cxn modelId="{DBED5010-BE97-42D9-9552-43068B70CFE8}" srcId="{8CCB3E84-0D16-4423-8A01-31463455A727}" destId="{AB765405-714D-4D72-9654-D536AFDB7E4C}" srcOrd="0" destOrd="0" parTransId="{B2A4F058-8CA6-4C43-A8BE-E0A77981D18D}" sibTransId="{7AD48FB5-67EC-401B-ACEB-6D1442C361B5}"/>
    <dgm:cxn modelId="{AC0AF330-D97D-411F-BD84-A9CDC808F9B3}" type="presOf" srcId="{CA31E54C-6CA2-40D2-B2E0-1DB63AA041C6}" destId="{9C62FEFB-988D-4E9D-9B9B-86181F5CFACE}" srcOrd="0" destOrd="0" presId="urn:microsoft.com/office/officeart/2005/8/layout/hierarchy1"/>
    <dgm:cxn modelId="{277B843C-256D-4C4E-8AA1-23213F8D9703}" srcId="{8CCB3E84-0D16-4423-8A01-31463455A727}" destId="{CA31E54C-6CA2-40D2-B2E0-1DB63AA041C6}" srcOrd="1" destOrd="0" parTransId="{658DEF90-6D7A-430A-A5A5-C889E1407331}" sibTransId="{303FE7B0-944C-4742-9D60-368BD4B29AA9}"/>
    <dgm:cxn modelId="{6FDED464-CD0A-40E3-B574-27EA578AB4FD}" type="presOf" srcId="{AB765405-714D-4D72-9654-D536AFDB7E4C}" destId="{B57A589A-D2AD-4444-AE2C-1985A346400F}" srcOrd="0" destOrd="0" presId="urn:microsoft.com/office/officeart/2005/8/layout/hierarchy1"/>
    <dgm:cxn modelId="{5B04569C-5B48-4095-8790-6F235732C381}" type="presOf" srcId="{8CCB3E84-0D16-4423-8A01-31463455A727}" destId="{F702AEC4-F78C-4508-A22A-CF1371DD3DEF}" srcOrd="0" destOrd="0" presId="urn:microsoft.com/office/officeart/2005/8/layout/hierarchy1"/>
    <dgm:cxn modelId="{D3CC7F95-4990-4195-9081-97A878D5ACDE}" type="presParOf" srcId="{F702AEC4-F78C-4508-A22A-CF1371DD3DEF}" destId="{69B519EB-7F0C-4E6B-AE8B-72E5C0A9FDD4}" srcOrd="0" destOrd="0" presId="urn:microsoft.com/office/officeart/2005/8/layout/hierarchy1"/>
    <dgm:cxn modelId="{D50A62EB-3265-4CCD-99C2-48A697D248E0}" type="presParOf" srcId="{69B519EB-7F0C-4E6B-AE8B-72E5C0A9FDD4}" destId="{853B33CD-923A-46F5-B276-99EFE1607AF9}" srcOrd="0" destOrd="0" presId="urn:microsoft.com/office/officeart/2005/8/layout/hierarchy1"/>
    <dgm:cxn modelId="{D4943073-33A0-456B-B501-0807184863D3}" type="presParOf" srcId="{853B33CD-923A-46F5-B276-99EFE1607AF9}" destId="{A0AC348B-FC96-4CE8-8790-9EDB92D86DBB}" srcOrd="0" destOrd="0" presId="urn:microsoft.com/office/officeart/2005/8/layout/hierarchy1"/>
    <dgm:cxn modelId="{5C5C0FB4-9304-43D9-A9B7-23922032B8F5}" type="presParOf" srcId="{853B33CD-923A-46F5-B276-99EFE1607AF9}" destId="{B57A589A-D2AD-4444-AE2C-1985A346400F}" srcOrd="1" destOrd="0" presId="urn:microsoft.com/office/officeart/2005/8/layout/hierarchy1"/>
    <dgm:cxn modelId="{D86E9531-F235-4FED-B75A-F269E24DCBB5}" type="presParOf" srcId="{69B519EB-7F0C-4E6B-AE8B-72E5C0A9FDD4}" destId="{10C5B684-A550-4210-BBF8-5BCF1DEBC8F6}" srcOrd="1" destOrd="0" presId="urn:microsoft.com/office/officeart/2005/8/layout/hierarchy1"/>
    <dgm:cxn modelId="{88EA1F66-4CCC-499E-8FBE-942EC026667F}" type="presParOf" srcId="{F702AEC4-F78C-4508-A22A-CF1371DD3DEF}" destId="{1CC8145C-5EC7-4A62-B42B-1E00210F44D9}" srcOrd="1" destOrd="0" presId="urn:microsoft.com/office/officeart/2005/8/layout/hierarchy1"/>
    <dgm:cxn modelId="{C9C2A454-054F-477F-8B1E-4035D161A8DD}" type="presParOf" srcId="{1CC8145C-5EC7-4A62-B42B-1E00210F44D9}" destId="{D7B1D0AB-A42D-4B22-BF19-B89D1B2D0256}" srcOrd="0" destOrd="0" presId="urn:microsoft.com/office/officeart/2005/8/layout/hierarchy1"/>
    <dgm:cxn modelId="{9E0C8C6D-6540-45B3-9FE6-360D0ABCAADA}" type="presParOf" srcId="{D7B1D0AB-A42D-4B22-BF19-B89D1B2D0256}" destId="{DD11FFAD-90FA-4C93-AEA2-6E2AD138B1F9}" srcOrd="0" destOrd="0" presId="urn:microsoft.com/office/officeart/2005/8/layout/hierarchy1"/>
    <dgm:cxn modelId="{A1496AF0-2B16-4C8E-A6C5-8300E9C7490C}" type="presParOf" srcId="{D7B1D0AB-A42D-4B22-BF19-B89D1B2D0256}" destId="{9C62FEFB-988D-4E9D-9B9B-86181F5CFACE}" srcOrd="1" destOrd="0" presId="urn:microsoft.com/office/officeart/2005/8/layout/hierarchy1"/>
    <dgm:cxn modelId="{F922E5FD-FF5C-4E72-BE3E-D12C6E8556F9}" type="presParOf" srcId="{1CC8145C-5EC7-4A62-B42B-1E00210F44D9}" destId="{55CCFFC9-3B83-40A2-A4E3-8724ED539EC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3E219D-AFD6-4AD0-8F83-846E3078F08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2B0ECA9-B4A8-443A-AD78-5113B86B456D}">
      <dgm:prSet/>
      <dgm:spPr/>
      <dgm:t>
        <a:bodyPr/>
        <a:lstStyle/>
        <a:p>
          <a:r>
            <a:rPr lang="es-MX" b="1" dirty="0"/>
            <a:t>Industriales</a:t>
          </a:r>
          <a:r>
            <a:rPr lang="es-MX" dirty="0"/>
            <a:t>: son empresas dedicadas a la extracción de recursos naturales y/o a su transformación en un producto terminado.</a:t>
          </a:r>
          <a:endParaRPr lang="en-US" dirty="0"/>
        </a:p>
      </dgm:t>
    </dgm:pt>
    <dgm:pt modelId="{A34C71D5-C7B2-445F-8B28-EFAF70C12646}" type="parTrans" cxnId="{5C5E6B10-ED1C-477B-AA40-8DE8069A46E8}">
      <dgm:prSet/>
      <dgm:spPr/>
      <dgm:t>
        <a:bodyPr/>
        <a:lstStyle/>
        <a:p>
          <a:endParaRPr lang="en-US"/>
        </a:p>
      </dgm:t>
    </dgm:pt>
    <dgm:pt modelId="{29CE070A-F1DD-425F-A10E-1C787779C29C}" type="sibTrans" cxnId="{5C5E6B10-ED1C-477B-AA40-8DE8069A46E8}">
      <dgm:prSet/>
      <dgm:spPr/>
      <dgm:t>
        <a:bodyPr/>
        <a:lstStyle/>
        <a:p>
          <a:endParaRPr lang="en-US"/>
        </a:p>
      </dgm:t>
    </dgm:pt>
    <dgm:pt modelId="{3D0B3406-0B2D-499F-9970-E1EA247689EE}">
      <dgm:prSet/>
      <dgm:spPr/>
      <dgm:t>
        <a:bodyPr/>
        <a:lstStyle/>
        <a:p>
          <a:r>
            <a:rPr lang="es-MX" b="1" dirty="0"/>
            <a:t>Comerciales</a:t>
          </a:r>
          <a:r>
            <a:rPr lang="es-MX" dirty="0"/>
            <a:t>: se dedican a la compra-venta y distribución de los productos ya terminados.</a:t>
          </a:r>
          <a:endParaRPr lang="en-US" dirty="0"/>
        </a:p>
      </dgm:t>
    </dgm:pt>
    <dgm:pt modelId="{8884CF97-B949-40D2-8EF5-8FD2178A3789}" type="parTrans" cxnId="{95F8EC97-6074-4EA4-93DD-562F6AE9FAF7}">
      <dgm:prSet/>
      <dgm:spPr/>
      <dgm:t>
        <a:bodyPr/>
        <a:lstStyle/>
        <a:p>
          <a:endParaRPr lang="en-US"/>
        </a:p>
      </dgm:t>
    </dgm:pt>
    <dgm:pt modelId="{B28E5757-F647-4F00-9504-56DEBE64AA6D}" type="sibTrans" cxnId="{95F8EC97-6074-4EA4-93DD-562F6AE9FAF7}">
      <dgm:prSet/>
      <dgm:spPr/>
      <dgm:t>
        <a:bodyPr/>
        <a:lstStyle/>
        <a:p>
          <a:endParaRPr lang="en-US"/>
        </a:p>
      </dgm:t>
    </dgm:pt>
    <dgm:pt modelId="{21FC216C-6413-4AD8-BF07-DDF11ABAF6CD}">
      <dgm:prSet/>
      <dgm:spPr/>
      <dgm:t>
        <a:bodyPr/>
        <a:lstStyle/>
        <a:p>
          <a:r>
            <a:rPr lang="es-MX" b="1" dirty="0"/>
            <a:t>Servicios</a:t>
          </a:r>
          <a:r>
            <a:rPr lang="es-MX" dirty="0"/>
            <a:t>: ofrecen a la sociedad un beneficio temporal, intangible, como una tintorería.</a:t>
          </a:r>
          <a:endParaRPr lang="en-US" dirty="0"/>
        </a:p>
      </dgm:t>
    </dgm:pt>
    <dgm:pt modelId="{2C724ADA-6082-4902-96AB-C139F3A40B97}" type="parTrans" cxnId="{0E8CCD7F-2EC2-44EC-B7EA-10DDD006C8EC}">
      <dgm:prSet/>
      <dgm:spPr/>
      <dgm:t>
        <a:bodyPr/>
        <a:lstStyle/>
        <a:p>
          <a:endParaRPr lang="en-US"/>
        </a:p>
      </dgm:t>
    </dgm:pt>
    <dgm:pt modelId="{DC35C644-1D68-4006-8CCB-3FA8C50B49C5}" type="sibTrans" cxnId="{0E8CCD7F-2EC2-44EC-B7EA-10DDD006C8EC}">
      <dgm:prSet/>
      <dgm:spPr/>
      <dgm:t>
        <a:bodyPr/>
        <a:lstStyle/>
        <a:p>
          <a:endParaRPr lang="en-US"/>
        </a:p>
      </dgm:t>
    </dgm:pt>
    <dgm:pt modelId="{7FD8AE02-2557-4FF5-9C20-F72BF1D6EF26}" type="pres">
      <dgm:prSet presAssocID="{193E219D-AFD6-4AD0-8F83-846E3078F08A}" presName="linear" presStyleCnt="0">
        <dgm:presLayoutVars>
          <dgm:animLvl val="lvl"/>
          <dgm:resizeHandles val="exact"/>
        </dgm:presLayoutVars>
      </dgm:prSet>
      <dgm:spPr/>
    </dgm:pt>
    <dgm:pt modelId="{954C0BA5-8CFC-4253-9EC8-3FC837140E7E}" type="pres">
      <dgm:prSet presAssocID="{A2B0ECA9-B4A8-443A-AD78-5113B86B456D}" presName="parentText" presStyleLbl="node1" presStyleIdx="0" presStyleCnt="3">
        <dgm:presLayoutVars>
          <dgm:chMax val="0"/>
          <dgm:bulletEnabled val="1"/>
        </dgm:presLayoutVars>
      </dgm:prSet>
      <dgm:spPr/>
    </dgm:pt>
    <dgm:pt modelId="{D52A850F-A478-488B-A139-88AEC57E1656}" type="pres">
      <dgm:prSet presAssocID="{29CE070A-F1DD-425F-A10E-1C787779C29C}" presName="spacer" presStyleCnt="0"/>
      <dgm:spPr/>
    </dgm:pt>
    <dgm:pt modelId="{32AEC66B-174E-4469-9855-96A5293335CD}" type="pres">
      <dgm:prSet presAssocID="{3D0B3406-0B2D-499F-9970-E1EA247689EE}" presName="parentText" presStyleLbl="node1" presStyleIdx="1" presStyleCnt="3">
        <dgm:presLayoutVars>
          <dgm:chMax val="0"/>
          <dgm:bulletEnabled val="1"/>
        </dgm:presLayoutVars>
      </dgm:prSet>
      <dgm:spPr/>
    </dgm:pt>
    <dgm:pt modelId="{9C122A96-D608-4C5F-AAF3-9A27E10BD5FE}" type="pres">
      <dgm:prSet presAssocID="{B28E5757-F647-4F00-9504-56DEBE64AA6D}" presName="spacer" presStyleCnt="0"/>
      <dgm:spPr/>
    </dgm:pt>
    <dgm:pt modelId="{B1C0FC13-C51D-4C13-A219-82F869DA6700}" type="pres">
      <dgm:prSet presAssocID="{21FC216C-6413-4AD8-BF07-DDF11ABAF6CD}" presName="parentText" presStyleLbl="node1" presStyleIdx="2" presStyleCnt="3">
        <dgm:presLayoutVars>
          <dgm:chMax val="0"/>
          <dgm:bulletEnabled val="1"/>
        </dgm:presLayoutVars>
      </dgm:prSet>
      <dgm:spPr/>
    </dgm:pt>
  </dgm:ptLst>
  <dgm:cxnLst>
    <dgm:cxn modelId="{5C5E6B10-ED1C-477B-AA40-8DE8069A46E8}" srcId="{193E219D-AFD6-4AD0-8F83-846E3078F08A}" destId="{A2B0ECA9-B4A8-443A-AD78-5113B86B456D}" srcOrd="0" destOrd="0" parTransId="{A34C71D5-C7B2-445F-8B28-EFAF70C12646}" sibTransId="{29CE070A-F1DD-425F-A10E-1C787779C29C}"/>
    <dgm:cxn modelId="{9EA05926-930A-453D-81A4-87AC7FB4C793}" type="presOf" srcId="{A2B0ECA9-B4A8-443A-AD78-5113B86B456D}" destId="{954C0BA5-8CFC-4253-9EC8-3FC837140E7E}" srcOrd="0" destOrd="0" presId="urn:microsoft.com/office/officeart/2005/8/layout/vList2"/>
    <dgm:cxn modelId="{0E8CCD7F-2EC2-44EC-B7EA-10DDD006C8EC}" srcId="{193E219D-AFD6-4AD0-8F83-846E3078F08A}" destId="{21FC216C-6413-4AD8-BF07-DDF11ABAF6CD}" srcOrd="2" destOrd="0" parTransId="{2C724ADA-6082-4902-96AB-C139F3A40B97}" sibTransId="{DC35C644-1D68-4006-8CCB-3FA8C50B49C5}"/>
    <dgm:cxn modelId="{95F8EC97-6074-4EA4-93DD-562F6AE9FAF7}" srcId="{193E219D-AFD6-4AD0-8F83-846E3078F08A}" destId="{3D0B3406-0B2D-499F-9970-E1EA247689EE}" srcOrd="1" destOrd="0" parTransId="{8884CF97-B949-40D2-8EF5-8FD2178A3789}" sibTransId="{B28E5757-F647-4F00-9504-56DEBE64AA6D}"/>
    <dgm:cxn modelId="{F5570398-8461-4063-8781-7A2ED180E870}" type="presOf" srcId="{21FC216C-6413-4AD8-BF07-DDF11ABAF6CD}" destId="{B1C0FC13-C51D-4C13-A219-82F869DA6700}" srcOrd="0" destOrd="0" presId="urn:microsoft.com/office/officeart/2005/8/layout/vList2"/>
    <dgm:cxn modelId="{D7748BF4-25B6-49C9-BB1B-B949AAD41031}" type="presOf" srcId="{3D0B3406-0B2D-499F-9970-E1EA247689EE}" destId="{32AEC66B-174E-4469-9855-96A5293335CD}" srcOrd="0" destOrd="0" presId="urn:microsoft.com/office/officeart/2005/8/layout/vList2"/>
    <dgm:cxn modelId="{8978DCF8-DF76-4A98-96BB-3E75BF3F6BDC}" type="presOf" srcId="{193E219D-AFD6-4AD0-8F83-846E3078F08A}" destId="{7FD8AE02-2557-4FF5-9C20-F72BF1D6EF26}" srcOrd="0" destOrd="0" presId="urn:microsoft.com/office/officeart/2005/8/layout/vList2"/>
    <dgm:cxn modelId="{3212B10F-A711-4CEC-A7C1-C0ECF5BC97BB}" type="presParOf" srcId="{7FD8AE02-2557-4FF5-9C20-F72BF1D6EF26}" destId="{954C0BA5-8CFC-4253-9EC8-3FC837140E7E}" srcOrd="0" destOrd="0" presId="urn:microsoft.com/office/officeart/2005/8/layout/vList2"/>
    <dgm:cxn modelId="{2A42F516-4C0C-4A06-A892-3BE5B7D2F787}" type="presParOf" srcId="{7FD8AE02-2557-4FF5-9C20-F72BF1D6EF26}" destId="{D52A850F-A478-488B-A139-88AEC57E1656}" srcOrd="1" destOrd="0" presId="urn:microsoft.com/office/officeart/2005/8/layout/vList2"/>
    <dgm:cxn modelId="{F44018D8-88DC-47E5-BDED-408B61DBBB23}" type="presParOf" srcId="{7FD8AE02-2557-4FF5-9C20-F72BF1D6EF26}" destId="{32AEC66B-174E-4469-9855-96A5293335CD}" srcOrd="2" destOrd="0" presId="urn:microsoft.com/office/officeart/2005/8/layout/vList2"/>
    <dgm:cxn modelId="{BEE13DA0-58DB-43D6-A559-A474907C1068}" type="presParOf" srcId="{7FD8AE02-2557-4FF5-9C20-F72BF1D6EF26}" destId="{9C122A96-D608-4C5F-AAF3-9A27E10BD5FE}" srcOrd="3" destOrd="0" presId="urn:microsoft.com/office/officeart/2005/8/layout/vList2"/>
    <dgm:cxn modelId="{74B001DB-2085-4B8A-A812-53145C717189}" type="presParOf" srcId="{7FD8AE02-2557-4FF5-9C20-F72BF1D6EF26}" destId="{B1C0FC13-C51D-4C13-A219-82F869DA670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D811F-73D4-4A4F-A78D-17F173314FAC}"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0C32C559-70A2-486D-82FE-83FCB81C32A9}">
      <dgm:prSet/>
      <dgm:spPr/>
      <dgm:t>
        <a:bodyPr/>
        <a:lstStyle/>
        <a:p>
          <a:r>
            <a:rPr lang="es-ES" u="sng"/>
            <a:t>Frederick Taylor</a:t>
          </a:r>
          <a:r>
            <a:rPr lang="es-ES"/>
            <a:t>: "El principal propósito de la administración debería consistir en asegurar el máximo de prosperidad para el patrón, unido al máximo de prosperidad para el trabajador.“</a:t>
          </a:r>
          <a:endParaRPr lang="en-US"/>
        </a:p>
      </dgm:t>
    </dgm:pt>
    <dgm:pt modelId="{CBC0D502-BCDC-4CA9-8898-4BC9530C06D4}" type="parTrans" cxnId="{CC39F95C-F4D6-41C3-8C41-741F14F17924}">
      <dgm:prSet/>
      <dgm:spPr/>
      <dgm:t>
        <a:bodyPr/>
        <a:lstStyle/>
        <a:p>
          <a:endParaRPr lang="en-US"/>
        </a:p>
      </dgm:t>
    </dgm:pt>
    <dgm:pt modelId="{5EA901DA-7A31-4280-9EF8-4128124244E8}" type="sibTrans" cxnId="{CC39F95C-F4D6-41C3-8C41-741F14F17924}">
      <dgm:prSet/>
      <dgm:spPr/>
      <dgm:t>
        <a:bodyPr/>
        <a:lstStyle/>
        <a:p>
          <a:endParaRPr lang="en-US"/>
        </a:p>
      </dgm:t>
    </dgm:pt>
    <dgm:pt modelId="{94C25FB0-4E96-4252-BF5A-ED2CE56BAA15}">
      <dgm:prSet/>
      <dgm:spPr/>
      <dgm:t>
        <a:bodyPr/>
        <a:lstStyle/>
        <a:p>
          <a:r>
            <a:rPr lang="es-ES" u="sng"/>
            <a:t>Henry Fayol</a:t>
          </a:r>
          <a:r>
            <a:rPr lang="es-ES"/>
            <a:t>: Administrar es prever, organizar, mandar, coordinar y controlar.</a:t>
          </a:r>
          <a:endParaRPr lang="en-US"/>
        </a:p>
      </dgm:t>
    </dgm:pt>
    <dgm:pt modelId="{154EA405-8C91-46F5-8552-8C40A208355F}" type="parTrans" cxnId="{CDB39BD4-B4CC-412E-9C2F-8AFBC0FA0BFB}">
      <dgm:prSet/>
      <dgm:spPr/>
      <dgm:t>
        <a:bodyPr/>
        <a:lstStyle/>
        <a:p>
          <a:endParaRPr lang="en-US"/>
        </a:p>
      </dgm:t>
    </dgm:pt>
    <dgm:pt modelId="{F7DB93F9-FE4A-4201-ADA0-90D773494BB4}" type="sibTrans" cxnId="{CDB39BD4-B4CC-412E-9C2F-8AFBC0FA0BFB}">
      <dgm:prSet/>
      <dgm:spPr/>
      <dgm:t>
        <a:bodyPr/>
        <a:lstStyle/>
        <a:p>
          <a:endParaRPr lang="en-US"/>
        </a:p>
      </dgm:t>
    </dgm:pt>
    <dgm:pt modelId="{AD23B69D-59A2-4C07-8918-7A73D64372C0}">
      <dgm:prSet/>
      <dgm:spPr/>
      <dgm:t>
        <a:bodyPr/>
        <a:lstStyle/>
        <a:p>
          <a:r>
            <a:rPr lang="es-ES" u="sng"/>
            <a:t>Henry Sisk y Mario Sverdlik</a:t>
          </a:r>
          <a:r>
            <a:rPr lang="es-ES"/>
            <a:t>: Es la coordinación de todos los recursos, a través del proceso de planeación, dirección y control, a fin de lograr objetivos establecido. </a:t>
          </a:r>
          <a:endParaRPr lang="en-US"/>
        </a:p>
      </dgm:t>
    </dgm:pt>
    <dgm:pt modelId="{271C8248-A180-4601-94B6-FE34B1193DA8}" type="parTrans" cxnId="{C3D6466A-8631-44BD-AB64-9A36C1D6D1BE}">
      <dgm:prSet/>
      <dgm:spPr/>
      <dgm:t>
        <a:bodyPr/>
        <a:lstStyle/>
        <a:p>
          <a:endParaRPr lang="en-US"/>
        </a:p>
      </dgm:t>
    </dgm:pt>
    <dgm:pt modelId="{1C4DABC1-2030-4545-82FC-DB2C968B2534}" type="sibTrans" cxnId="{C3D6466A-8631-44BD-AB64-9A36C1D6D1BE}">
      <dgm:prSet/>
      <dgm:spPr/>
      <dgm:t>
        <a:bodyPr/>
        <a:lstStyle/>
        <a:p>
          <a:endParaRPr lang="en-US"/>
        </a:p>
      </dgm:t>
    </dgm:pt>
    <dgm:pt modelId="{FE8CD855-3633-4F90-B0ED-F96222FD01B4}">
      <dgm:prSet/>
      <dgm:spPr/>
      <dgm:t>
        <a:bodyPr/>
        <a:lstStyle/>
        <a:p>
          <a:r>
            <a:rPr lang="es-ES" u="sng"/>
            <a:t>Harold Koontz y Cyril O' Donnell</a:t>
          </a:r>
          <a:r>
            <a:rPr lang="es-ES"/>
            <a:t>: Es la dirección de un organismo social y su efectividad en alcanzar sus objetivos, fundada en la habilidad de conducir a sus integrantes.</a:t>
          </a:r>
          <a:endParaRPr lang="en-US"/>
        </a:p>
      </dgm:t>
    </dgm:pt>
    <dgm:pt modelId="{3C351497-5290-427B-8FBC-01323162C068}" type="parTrans" cxnId="{E7977E37-0C2E-4BA7-AC0B-11E1359ABC84}">
      <dgm:prSet/>
      <dgm:spPr/>
      <dgm:t>
        <a:bodyPr/>
        <a:lstStyle/>
        <a:p>
          <a:endParaRPr lang="en-US"/>
        </a:p>
      </dgm:t>
    </dgm:pt>
    <dgm:pt modelId="{F65C9F3E-1228-41A6-B245-C04750AC5313}" type="sibTrans" cxnId="{E7977E37-0C2E-4BA7-AC0B-11E1359ABC84}">
      <dgm:prSet/>
      <dgm:spPr/>
      <dgm:t>
        <a:bodyPr/>
        <a:lstStyle/>
        <a:p>
          <a:endParaRPr lang="en-US"/>
        </a:p>
      </dgm:t>
    </dgm:pt>
    <dgm:pt modelId="{491407EA-CD33-4AE3-A765-1474F726E125}">
      <dgm:prSet/>
      <dgm:spPr/>
      <dgm:t>
        <a:bodyPr/>
        <a:lstStyle/>
        <a:p>
          <a:r>
            <a:rPr lang="es-ES" u="sng"/>
            <a:t>George R. Terry</a:t>
          </a:r>
          <a:r>
            <a:rPr lang="es-ES"/>
            <a:t>: Es un proceso distintivo que consiste en planear, organizar, ejecutar y controlar, desempeñado para determinar y lograr los objetivos.</a:t>
          </a:r>
          <a:endParaRPr lang="en-US"/>
        </a:p>
      </dgm:t>
    </dgm:pt>
    <dgm:pt modelId="{650CA1D3-BDE6-4A06-801C-EC0C5EC0A434}" type="parTrans" cxnId="{1196F028-74C1-48B9-B2F6-992FDD092E96}">
      <dgm:prSet/>
      <dgm:spPr/>
      <dgm:t>
        <a:bodyPr/>
        <a:lstStyle/>
        <a:p>
          <a:endParaRPr lang="en-US"/>
        </a:p>
      </dgm:t>
    </dgm:pt>
    <dgm:pt modelId="{E8764A3F-0C13-4D8A-AA7A-FFACFFAC614F}" type="sibTrans" cxnId="{1196F028-74C1-48B9-B2F6-992FDD092E96}">
      <dgm:prSet/>
      <dgm:spPr/>
      <dgm:t>
        <a:bodyPr/>
        <a:lstStyle/>
        <a:p>
          <a:endParaRPr lang="en-US"/>
        </a:p>
      </dgm:t>
    </dgm:pt>
    <dgm:pt modelId="{819C729A-E07C-42E0-94BA-279BBCF4E473}" type="pres">
      <dgm:prSet presAssocID="{75DD811F-73D4-4A4F-A78D-17F173314FAC}" presName="diagram" presStyleCnt="0">
        <dgm:presLayoutVars>
          <dgm:dir/>
          <dgm:resizeHandles val="exact"/>
        </dgm:presLayoutVars>
      </dgm:prSet>
      <dgm:spPr/>
    </dgm:pt>
    <dgm:pt modelId="{26BBA494-FE03-40DE-AEE8-05BFFEFDC4D8}" type="pres">
      <dgm:prSet presAssocID="{0C32C559-70A2-486D-82FE-83FCB81C32A9}" presName="node" presStyleLbl="node1" presStyleIdx="0" presStyleCnt="5">
        <dgm:presLayoutVars>
          <dgm:bulletEnabled val="1"/>
        </dgm:presLayoutVars>
      </dgm:prSet>
      <dgm:spPr/>
    </dgm:pt>
    <dgm:pt modelId="{0F95A09A-70BF-4974-98DA-A9EB1327FB60}" type="pres">
      <dgm:prSet presAssocID="{5EA901DA-7A31-4280-9EF8-4128124244E8}" presName="sibTrans" presStyleCnt="0"/>
      <dgm:spPr/>
    </dgm:pt>
    <dgm:pt modelId="{112B6147-6ACE-462F-899D-2F82B8188EDA}" type="pres">
      <dgm:prSet presAssocID="{94C25FB0-4E96-4252-BF5A-ED2CE56BAA15}" presName="node" presStyleLbl="node1" presStyleIdx="1" presStyleCnt="5">
        <dgm:presLayoutVars>
          <dgm:bulletEnabled val="1"/>
        </dgm:presLayoutVars>
      </dgm:prSet>
      <dgm:spPr/>
    </dgm:pt>
    <dgm:pt modelId="{2554F433-C62F-44D7-8567-CF62EC936136}" type="pres">
      <dgm:prSet presAssocID="{F7DB93F9-FE4A-4201-ADA0-90D773494BB4}" presName="sibTrans" presStyleCnt="0"/>
      <dgm:spPr/>
    </dgm:pt>
    <dgm:pt modelId="{41F0B011-48EB-42F7-BB86-0FBA5CA33C3C}" type="pres">
      <dgm:prSet presAssocID="{AD23B69D-59A2-4C07-8918-7A73D64372C0}" presName="node" presStyleLbl="node1" presStyleIdx="2" presStyleCnt="5">
        <dgm:presLayoutVars>
          <dgm:bulletEnabled val="1"/>
        </dgm:presLayoutVars>
      </dgm:prSet>
      <dgm:spPr/>
    </dgm:pt>
    <dgm:pt modelId="{1C5653F7-6BA8-4A32-B930-B6045C3B4E59}" type="pres">
      <dgm:prSet presAssocID="{1C4DABC1-2030-4545-82FC-DB2C968B2534}" presName="sibTrans" presStyleCnt="0"/>
      <dgm:spPr/>
    </dgm:pt>
    <dgm:pt modelId="{EE916C28-DC9E-4AEC-B41B-31B477B5270D}" type="pres">
      <dgm:prSet presAssocID="{FE8CD855-3633-4F90-B0ED-F96222FD01B4}" presName="node" presStyleLbl="node1" presStyleIdx="3" presStyleCnt="5">
        <dgm:presLayoutVars>
          <dgm:bulletEnabled val="1"/>
        </dgm:presLayoutVars>
      </dgm:prSet>
      <dgm:spPr/>
    </dgm:pt>
    <dgm:pt modelId="{5CCC4E82-C64B-46E1-A308-7E684A6F4BAA}" type="pres">
      <dgm:prSet presAssocID="{F65C9F3E-1228-41A6-B245-C04750AC5313}" presName="sibTrans" presStyleCnt="0"/>
      <dgm:spPr/>
    </dgm:pt>
    <dgm:pt modelId="{05601A71-6C4D-4AF7-9AED-8F4F45717F2C}" type="pres">
      <dgm:prSet presAssocID="{491407EA-CD33-4AE3-A765-1474F726E125}" presName="node" presStyleLbl="node1" presStyleIdx="4" presStyleCnt="5">
        <dgm:presLayoutVars>
          <dgm:bulletEnabled val="1"/>
        </dgm:presLayoutVars>
      </dgm:prSet>
      <dgm:spPr/>
    </dgm:pt>
  </dgm:ptLst>
  <dgm:cxnLst>
    <dgm:cxn modelId="{1196F028-74C1-48B9-B2F6-992FDD092E96}" srcId="{75DD811F-73D4-4A4F-A78D-17F173314FAC}" destId="{491407EA-CD33-4AE3-A765-1474F726E125}" srcOrd="4" destOrd="0" parTransId="{650CA1D3-BDE6-4A06-801C-EC0C5EC0A434}" sibTransId="{E8764A3F-0C13-4D8A-AA7A-FFACFFAC614F}"/>
    <dgm:cxn modelId="{E7977E37-0C2E-4BA7-AC0B-11E1359ABC84}" srcId="{75DD811F-73D4-4A4F-A78D-17F173314FAC}" destId="{FE8CD855-3633-4F90-B0ED-F96222FD01B4}" srcOrd="3" destOrd="0" parTransId="{3C351497-5290-427B-8FBC-01323162C068}" sibTransId="{F65C9F3E-1228-41A6-B245-C04750AC5313}"/>
    <dgm:cxn modelId="{CC39F95C-F4D6-41C3-8C41-741F14F17924}" srcId="{75DD811F-73D4-4A4F-A78D-17F173314FAC}" destId="{0C32C559-70A2-486D-82FE-83FCB81C32A9}" srcOrd="0" destOrd="0" parTransId="{CBC0D502-BCDC-4CA9-8898-4BC9530C06D4}" sibTransId="{5EA901DA-7A31-4280-9EF8-4128124244E8}"/>
    <dgm:cxn modelId="{2C26595F-B64D-43E2-9368-1EF520EC19F5}" type="presOf" srcId="{FE8CD855-3633-4F90-B0ED-F96222FD01B4}" destId="{EE916C28-DC9E-4AEC-B41B-31B477B5270D}" srcOrd="0" destOrd="0" presId="urn:microsoft.com/office/officeart/2005/8/layout/default"/>
    <dgm:cxn modelId="{BE8DA362-4082-4A58-BF28-93BFF051E67D}" type="presOf" srcId="{94C25FB0-4E96-4252-BF5A-ED2CE56BAA15}" destId="{112B6147-6ACE-462F-899D-2F82B8188EDA}" srcOrd="0" destOrd="0" presId="urn:microsoft.com/office/officeart/2005/8/layout/default"/>
    <dgm:cxn modelId="{C3D6466A-8631-44BD-AB64-9A36C1D6D1BE}" srcId="{75DD811F-73D4-4A4F-A78D-17F173314FAC}" destId="{AD23B69D-59A2-4C07-8918-7A73D64372C0}" srcOrd="2" destOrd="0" parTransId="{271C8248-A180-4601-94B6-FE34B1193DA8}" sibTransId="{1C4DABC1-2030-4545-82FC-DB2C968B2534}"/>
    <dgm:cxn modelId="{04F8D171-4692-40F6-8ED1-6C0EF271FD72}" type="presOf" srcId="{0C32C559-70A2-486D-82FE-83FCB81C32A9}" destId="{26BBA494-FE03-40DE-AEE8-05BFFEFDC4D8}" srcOrd="0" destOrd="0" presId="urn:microsoft.com/office/officeart/2005/8/layout/default"/>
    <dgm:cxn modelId="{1965739F-976C-432E-97C9-9CAADF0526D3}" type="presOf" srcId="{491407EA-CD33-4AE3-A765-1474F726E125}" destId="{05601A71-6C4D-4AF7-9AED-8F4F45717F2C}" srcOrd="0" destOrd="0" presId="urn:microsoft.com/office/officeart/2005/8/layout/default"/>
    <dgm:cxn modelId="{BEC091D2-3DA8-4CA5-8045-57E87BBF9B99}" type="presOf" srcId="{AD23B69D-59A2-4C07-8918-7A73D64372C0}" destId="{41F0B011-48EB-42F7-BB86-0FBA5CA33C3C}" srcOrd="0" destOrd="0" presId="urn:microsoft.com/office/officeart/2005/8/layout/default"/>
    <dgm:cxn modelId="{CDB39BD4-B4CC-412E-9C2F-8AFBC0FA0BFB}" srcId="{75DD811F-73D4-4A4F-A78D-17F173314FAC}" destId="{94C25FB0-4E96-4252-BF5A-ED2CE56BAA15}" srcOrd="1" destOrd="0" parTransId="{154EA405-8C91-46F5-8552-8C40A208355F}" sibTransId="{F7DB93F9-FE4A-4201-ADA0-90D773494BB4}"/>
    <dgm:cxn modelId="{02113FEC-0552-4A11-85CC-42A5C8235EBE}" type="presOf" srcId="{75DD811F-73D4-4A4F-A78D-17F173314FAC}" destId="{819C729A-E07C-42E0-94BA-279BBCF4E473}" srcOrd="0" destOrd="0" presId="urn:microsoft.com/office/officeart/2005/8/layout/default"/>
    <dgm:cxn modelId="{D5D3F87F-F32B-4B83-A81C-873007EE748D}" type="presParOf" srcId="{819C729A-E07C-42E0-94BA-279BBCF4E473}" destId="{26BBA494-FE03-40DE-AEE8-05BFFEFDC4D8}" srcOrd="0" destOrd="0" presId="urn:microsoft.com/office/officeart/2005/8/layout/default"/>
    <dgm:cxn modelId="{323ECEE3-20C9-498D-AA4E-A0EA826E392C}" type="presParOf" srcId="{819C729A-E07C-42E0-94BA-279BBCF4E473}" destId="{0F95A09A-70BF-4974-98DA-A9EB1327FB60}" srcOrd="1" destOrd="0" presId="urn:microsoft.com/office/officeart/2005/8/layout/default"/>
    <dgm:cxn modelId="{345D1508-2E75-41ED-9EF6-E653D28D607E}" type="presParOf" srcId="{819C729A-E07C-42E0-94BA-279BBCF4E473}" destId="{112B6147-6ACE-462F-899D-2F82B8188EDA}" srcOrd="2" destOrd="0" presId="urn:microsoft.com/office/officeart/2005/8/layout/default"/>
    <dgm:cxn modelId="{4B6B5156-0875-4133-A9CE-3D05C30991BF}" type="presParOf" srcId="{819C729A-E07C-42E0-94BA-279BBCF4E473}" destId="{2554F433-C62F-44D7-8567-CF62EC936136}" srcOrd="3" destOrd="0" presId="urn:microsoft.com/office/officeart/2005/8/layout/default"/>
    <dgm:cxn modelId="{A3117C1A-02F3-4827-9E97-84E459B2199E}" type="presParOf" srcId="{819C729A-E07C-42E0-94BA-279BBCF4E473}" destId="{41F0B011-48EB-42F7-BB86-0FBA5CA33C3C}" srcOrd="4" destOrd="0" presId="urn:microsoft.com/office/officeart/2005/8/layout/default"/>
    <dgm:cxn modelId="{8C5ED2DA-54EF-4CCA-B9D0-DDDA07C83FA8}" type="presParOf" srcId="{819C729A-E07C-42E0-94BA-279BBCF4E473}" destId="{1C5653F7-6BA8-4A32-B930-B6045C3B4E59}" srcOrd="5" destOrd="0" presId="urn:microsoft.com/office/officeart/2005/8/layout/default"/>
    <dgm:cxn modelId="{EC672423-57F7-45FC-8EB8-398B3E9B139C}" type="presParOf" srcId="{819C729A-E07C-42E0-94BA-279BBCF4E473}" destId="{EE916C28-DC9E-4AEC-B41B-31B477B5270D}" srcOrd="6" destOrd="0" presId="urn:microsoft.com/office/officeart/2005/8/layout/default"/>
    <dgm:cxn modelId="{E1153061-6489-4C54-B202-A22E751C5603}" type="presParOf" srcId="{819C729A-E07C-42E0-94BA-279BBCF4E473}" destId="{5CCC4E82-C64B-46E1-A308-7E684A6F4BAA}" srcOrd="7" destOrd="0" presId="urn:microsoft.com/office/officeart/2005/8/layout/default"/>
    <dgm:cxn modelId="{1AAAE65C-07B9-4687-B652-48072CC6D72D}" type="presParOf" srcId="{819C729A-E07C-42E0-94BA-279BBCF4E473}" destId="{05601A71-6C4D-4AF7-9AED-8F4F45717F2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6964C8-546A-4537-BCD8-D1181C74A3A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D7F351A-9427-4F8E-8FEF-4AB7AAACB795}">
      <dgm:prSet/>
      <dgm:spPr/>
      <dgm:t>
        <a:bodyPr/>
        <a:lstStyle/>
        <a:p>
          <a:r>
            <a:rPr lang="es-ES" u="sng"/>
            <a:t>Objetivo</a:t>
          </a:r>
          <a:r>
            <a:rPr lang="es-ES" b="1" u="sng"/>
            <a:t>:</a:t>
          </a:r>
          <a:r>
            <a:rPr lang="es-ES" u="sng"/>
            <a:t> </a:t>
          </a:r>
          <a:r>
            <a:rPr lang="es-ES"/>
            <a:t>Significa que la administración está dirigida a obtener propósitos y éstos tendrán consecuencias.</a:t>
          </a:r>
          <a:endParaRPr lang="en-US"/>
        </a:p>
      </dgm:t>
    </dgm:pt>
    <dgm:pt modelId="{CD29D031-6322-46E9-9A5E-518517149E2C}" type="parTrans" cxnId="{700D849B-B599-45CA-95F6-3020BDA49CC0}">
      <dgm:prSet/>
      <dgm:spPr/>
      <dgm:t>
        <a:bodyPr/>
        <a:lstStyle/>
        <a:p>
          <a:endParaRPr lang="en-US"/>
        </a:p>
      </dgm:t>
    </dgm:pt>
    <dgm:pt modelId="{4821C83B-A8E1-41E6-B837-BAAC2342D078}" type="sibTrans" cxnId="{700D849B-B599-45CA-95F6-3020BDA49CC0}">
      <dgm:prSet/>
      <dgm:spPr/>
      <dgm:t>
        <a:bodyPr/>
        <a:lstStyle/>
        <a:p>
          <a:endParaRPr lang="en-US"/>
        </a:p>
      </dgm:t>
    </dgm:pt>
    <dgm:pt modelId="{1E75BEAF-8FF5-4801-AFBD-FFF075443027}">
      <dgm:prSet/>
      <dgm:spPr/>
      <dgm:t>
        <a:bodyPr/>
        <a:lstStyle/>
        <a:p>
          <a:r>
            <a:rPr lang="es-ES" u="sng"/>
            <a:t>Eficacia: </a:t>
          </a:r>
          <a:r>
            <a:rPr lang="es-ES"/>
            <a:t>Significa que se deben cumplir satisfactoriamente los objetivos establecidos en cuanto a la calidad y el tiempo, tanto de los productos como del servicio que se dé.</a:t>
          </a:r>
          <a:endParaRPr lang="en-US"/>
        </a:p>
      </dgm:t>
    </dgm:pt>
    <dgm:pt modelId="{EE8D5D51-6F5F-4E42-94E0-05AF16308307}" type="parTrans" cxnId="{94FC506B-46B7-427D-9440-54C40084948F}">
      <dgm:prSet/>
      <dgm:spPr/>
      <dgm:t>
        <a:bodyPr/>
        <a:lstStyle/>
        <a:p>
          <a:endParaRPr lang="en-US"/>
        </a:p>
      </dgm:t>
    </dgm:pt>
    <dgm:pt modelId="{F44C3DBE-B02A-4001-8E5A-4C7C71DF025E}" type="sibTrans" cxnId="{94FC506B-46B7-427D-9440-54C40084948F}">
      <dgm:prSet/>
      <dgm:spPr/>
      <dgm:t>
        <a:bodyPr/>
        <a:lstStyle/>
        <a:p>
          <a:endParaRPr lang="en-US"/>
        </a:p>
      </dgm:t>
    </dgm:pt>
    <dgm:pt modelId="{7180461F-C9B4-48AF-8872-C186E17DB837}">
      <dgm:prSet/>
      <dgm:spPr/>
      <dgm:t>
        <a:bodyPr/>
        <a:lstStyle/>
        <a:p>
          <a:r>
            <a:rPr lang="es-ES" u="sng"/>
            <a:t>Eficiencia: </a:t>
          </a:r>
          <a:r>
            <a:rPr lang="es-ES"/>
            <a:t>Todo lo que hagamos lo debemos hacer bien, con el máximo esfuerzo y la mejor calidad; conseguir acertadamente los objetivos; optimizar todos los recursos de que se disponga.</a:t>
          </a:r>
          <a:endParaRPr lang="en-US"/>
        </a:p>
      </dgm:t>
    </dgm:pt>
    <dgm:pt modelId="{C4B7B304-58F3-4D5C-A6E7-CD8CD4CA9F39}" type="parTrans" cxnId="{7097D396-C630-4677-94C3-7F72BEA4EAEC}">
      <dgm:prSet/>
      <dgm:spPr/>
      <dgm:t>
        <a:bodyPr/>
        <a:lstStyle/>
        <a:p>
          <a:endParaRPr lang="en-US"/>
        </a:p>
      </dgm:t>
    </dgm:pt>
    <dgm:pt modelId="{CA82B224-11E5-4C9E-989F-C78386E3B6E3}" type="sibTrans" cxnId="{7097D396-C630-4677-94C3-7F72BEA4EAEC}">
      <dgm:prSet/>
      <dgm:spPr/>
      <dgm:t>
        <a:bodyPr/>
        <a:lstStyle/>
        <a:p>
          <a:endParaRPr lang="en-US"/>
        </a:p>
      </dgm:t>
    </dgm:pt>
    <dgm:pt modelId="{D6D55A04-79D6-4887-9ED6-379FFE2D4CCB}">
      <dgm:prSet/>
      <dgm:spPr/>
      <dgm:t>
        <a:bodyPr/>
        <a:lstStyle/>
        <a:p>
          <a:r>
            <a:rPr lang="es-ES" u="sng"/>
            <a:t>Grupo social</a:t>
          </a:r>
          <a:r>
            <a:rPr lang="es-ES"/>
            <a:t>: Para alcanzar los objetivos y que éstos, a su vez, sean satisfactorios, debemos trabajar en grupo, con armonía y buena disposición, sobre todo la integración de un grupo social.</a:t>
          </a:r>
          <a:endParaRPr lang="en-US"/>
        </a:p>
      </dgm:t>
    </dgm:pt>
    <dgm:pt modelId="{8FE40A30-033E-4327-81D7-BE7CBDBEB6C4}" type="parTrans" cxnId="{6B6F149F-9063-4307-81CB-A0B96900BB05}">
      <dgm:prSet/>
      <dgm:spPr/>
      <dgm:t>
        <a:bodyPr/>
        <a:lstStyle/>
        <a:p>
          <a:endParaRPr lang="en-US"/>
        </a:p>
      </dgm:t>
    </dgm:pt>
    <dgm:pt modelId="{A61CCD5B-A91C-407A-B218-918EF674F776}" type="sibTrans" cxnId="{6B6F149F-9063-4307-81CB-A0B96900BB05}">
      <dgm:prSet/>
      <dgm:spPr/>
      <dgm:t>
        <a:bodyPr/>
        <a:lstStyle/>
        <a:p>
          <a:endParaRPr lang="en-US"/>
        </a:p>
      </dgm:t>
    </dgm:pt>
    <dgm:pt modelId="{D6E5F613-278A-4C3D-9173-8DECBFB2CA8C}">
      <dgm:prSet/>
      <dgm:spPr/>
      <dgm:t>
        <a:bodyPr/>
        <a:lstStyle/>
        <a:p>
          <a:r>
            <a:rPr lang="es-ES" u="sng"/>
            <a:t>Coordinación de recursos: </a:t>
          </a:r>
          <a:r>
            <a:rPr lang="es-ES"/>
            <a:t>Es necesaria la integración de todos los recursos mediante estudios y establecimiento de sistemas, para obtener fines comunes.</a:t>
          </a:r>
          <a:endParaRPr lang="en-US"/>
        </a:p>
      </dgm:t>
    </dgm:pt>
    <dgm:pt modelId="{780DC2F1-2EFF-45DA-BF64-0C3359BE4353}" type="parTrans" cxnId="{03BDFDCD-A897-435D-BEA7-809F0B05E868}">
      <dgm:prSet/>
      <dgm:spPr/>
      <dgm:t>
        <a:bodyPr/>
        <a:lstStyle/>
        <a:p>
          <a:endParaRPr lang="en-US"/>
        </a:p>
      </dgm:t>
    </dgm:pt>
    <dgm:pt modelId="{AF25090B-8702-4AF6-905B-478DBCBDA0A1}" type="sibTrans" cxnId="{03BDFDCD-A897-435D-BEA7-809F0B05E868}">
      <dgm:prSet/>
      <dgm:spPr/>
      <dgm:t>
        <a:bodyPr/>
        <a:lstStyle/>
        <a:p>
          <a:endParaRPr lang="en-US"/>
        </a:p>
      </dgm:t>
    </dgm:pt>
    <dgm:pt modelId="{ED13D831-9D47-43A4-86D8-ED0547CCBB21}">
      <dgm:prSet/>
      <dgm:spPr/>
      <dgm:t>
        <a:bodyPr/>
        <a:lstStyle/>
        <a:p>
          <a:r>
            <a:rPr lang="es-ES" u="sng"/>
            <a:t>Productividad: </a:t>
          </a:r>
          <a:r>
            <a:rPr lang="es-ES"/>
            <a:t>Es el mejoramiento de los métodos de trabajo mediante el rendimiento adecuado de los recursos disponibles y el producto y/o servicio en términos de tiempo, calidad y cantidad.</a:t>
          </a:r>
          <a:endParaRPr lang="en-US"/>
        </a:p>
      </dgm:t>
    </dgm:pt>
    <dgm:pt modelId="{3DD662F8-0ECF-40FE-B459-54A2FA930373}" type="parTrans" cxnId="{A028501B-31AE-4870-B82C-3F61A3A22F31}">
      <dgm:prSet/>
      <dgm:spPr/>
      <dgm:t>
        <a:bodyPr/>
        <a:lstStyle/>
        <a:p>
          <a:endParaRPr lang="en-US"/>
        </a:p>
      </dgm:t>
    </dgm:pt>
    <dgm:pt modelId="{AA0DC030-E6C8-420D-9D91-F1E7F5152DB7}" type="sibTrans" cxnId="{A028501B-31AE-4870-B82C-3F61A3A22F31}">
      <dgm:prSet/>
      <dgm:spPr/>
      <dgm:t>
        <a:bodyPr/>
        <a:lstStyle/>
        <a:p>
          <a:endParaRPr lang="en-US"/>
        </a:p>
      </dgm:t>
    </dgm:pt>
    <dgm:pt modelId="{7F450F92-3644-406D-9FFE-7781AC230C9B}" type="pres">
      <dgm:prSet presAssocID="{446964C8-546A-4537-BCD8-D1181C74A3A5}" presName="linear" presStyleCnt="0">
        <dgm:presLayoutVars>
          <dgm:animLvl val="lvl"/>
          <dgm:resizeHandles val="exact"/>
        </dgm:presLayoutVars>
      </dgm:prSet>
      <dgm:spPr/>
    </dgm:pt>
    <dgm:pt modelId="{C7ED5764-8009-483C-B834-E9E0E29BB61F}" type="pres">
      <dgm:prSet presAssocID="{BD7F351A-9427-4F8E-8FEF-4AB7AAACB795}" presName="parentText" presStyleLbl="node1" presStyleIdx="0" presStyleCnt="6">
        <dgm:presLayoutVars>
          <dgm:chMax val="0"/>
          <dgm:bulletEnabled val="1"/>
        </dgm:presLayoutVars>
      </dgm:prSet>
      <dgm:spPr/>
    </dgm:pt>
    <dgm:pt modelId="{CFDBE523-AB8F-4F31-ADC0-A10A52ECF33F}" type="pres">
      <dgm:prSet presAssocID="{4821C83B-A8E1-41E6-B837-BAAC2342D078}" presName="spacer" presStyleCnt="0"/>
      <dgm:spPr/>
    </dgm:pt>
    <dgm:pt modelId="{F00CB80A-218D-41DF-A54C-F449AF86112F}" type="pres">
      <dgm:prSet presAssocID="{1E75BEAF-8FF5-4801-AFBD-FFF075443027}" presName="parentText" presStyleLbl="node1" presStyleIdx="1" presStyleCnt="6">
        <dgm:presLayoutVars>
          <dgm:chMax val="0"/>
          <dgm:bulletEnabled val="1"/>
        </dgm:presLayoutVars>
      </dgm:prSet>
      <dgm:spPr/>
    </dgm:pt>
    <dgm:pt modelId="{6AD5FF05-F7AC-4A62-8475-8499EBF6B3CA}" type="pres">
      <dgm:prSet presAssocID="{F44C3DBE-B02A-4001-8E5A-4C7C71DF025E}" presName="spacer" presStyleCnt="0"/>
      <dgm:spPr/>
    </dgm:pt>
    <dgm:pt modelId="{B481BB0E-C8E6-4D70-AB6B-3C143E063F27}" type="pres">
      <dgm:prSet presAssocID="{7180461F-C9B4-48AF-8872-C186E17DB837}" presName="parentText" presStyleLbl="node1" presStyleIdx="2" presStyleCnt="6">
        <dgm:presLayoutVars>
          <dgm:chMax val="0"/>
          <dgm:bulletEnabled val="1"/>
        </dgm:presLayoutVars>
      </dgm:prSet>
      <dgm:spPr/>
    </dgm:pt>
    <dgm:pt modelId="{CA62AAC7-DF1A-48C0-B249-4E25D212AE10}" type="pres">
      <dgm:prSet presAssocID="{CA82B224-11E5-4C9E-989F-C78386E3B6E3}" presName="spacer" presStyleCnt="0"/>
      <dgm:spPr/>
    </dgm:pt>
    <dgm:pt modelId="{5C42A5D0-E084-4C75-A9A5-37B57219612D}" type="pres">
      <dgm:prSet presAssocID="{D6D55A04-79D6-4887-9ED6-379FFE2D4CCB}" presName="parentText" presStyleLbl="node1" presStyleIdx="3" presStyleCnt="6">
        <dgm:presLayoutVars>
          <dgm:chMax val="0"/>
          <dgm:bulletEnabled val="1"/>
        </dgm:presLayoutVars>
      </dgm:prSet>
      <dgm:spPr/>
    </dgm:pt>
    <dgm:pt modelId="{31ECD7A1-9F3E-4158-9187-19951F0D27AD}" type="pres">
      <dgm:prSet presAssocID="{A61CCD5B-A91C-407A-B218-918EF674F776}" presName="spacer" presStyleCnt="0"/>
      <dgm:spPr/>
    </dgm:pt>
    <dgm:pt modelId="{6F7B752C-62FF-42A6-B97E-B4E82247B0E5}" type="pres">
      <dgm:prSet presAssocID="{D6E5F613-278A-4C3D-9173-8DECBFB2CA8C}" presName="parentText" presStyleLbl="node1" presStyleIdx="4" presStyleCnt="6">
        <dgm:presLayoutVars>
          <dgm:chMax val="0"/>
          <dgm:bulletEnabled val="1"/>
        </dgm:presLayoutVars>
      </dgm:prSet>
      <dgm:spPr/>
    </dgm:pt>
    <dgm:pt modelId="{6EB2BF12-623C-463A-9E3E-4F9D66784E9D}" type="pres">
      <dgm:prSet presAssocID="{AF25090B-8702-4AF6-905B-478DBCBDA0A1}" presName="spacer" presStyleCnt="0"/>
      <dgm:spPr/>
    </dgm:pt>
    <dgm:pt modelId="{164BA685-3C2A-42FB-8E3B-B837D47E54EA}" type="pres">
      <dgm:prSet presAssocID="{ED13D831-9D47-43A4-86D8-ED0547CCBB21}" presName="parentText" presStyleLbl="node1" presStyleIdx="5" presStyleCnt="6">
        <dgm:presLayoutVars>
          <dgm:chMax val="0"/>
          <dgm:bulletEnabled val="1"/>
        </dgm:presLayoutVars>
      </dgm:prSet>
      <dgm:spPr/>
    </dgm:pt>
  </dgm:ptLst>
  <dgm:cxnLst>
    <dgm:cxn modelId="{A028501B-31AE-4870-B82C-3F61A3A22F31}" srcId="{446964C8-546A-4537-BCD8-D1181C74A3A5}" destId="{ED13D831-9D47-43A4-86D8-ED0547CCBB21}" srcOrd="5" destOrd="0" parTransId="{3DD662F8-0ECF-40FE-B459-54A2FA930373}" sibTransId="{AA0DC030-E6C8-420D-9D91-F1E7F5152DB7}"/>
    <dgm:cxn modelId="{52CC9F1B-E9DF-4D1E-B501-00BA61031312}" type="presOf" srcId="{446964C8-546A-4537-BCD8-D1181C74A3A5}" destId="{7F450F92-3644-406D-9FFE-7781AC230C9B}" srcOrd="0" destOrd="0" presId="urn:microsoft.com/office/officeart/2005/8/layout/vList2"/>
    <dgm:cxn modelId="{94FC506B-46B7-427D-9440-54C40084948F}" srcId="{446964C8-546A-4537-BCD8-D1181C74A3A5}" destId="{1E75BEAF-8FF5-4801-AFBD-FFF075443027}" srcOrd="1" destOrd="0" parTransId="{EE8D5D51-6F5F-4E42-94E0-05AF16308307}" sibTransId="{F44C3DBE-B02A-4001-8E5A-4C7C71DF025E}"/>
    <dgm:cxn modelId="{7097D396-C630-4677-94C3-7F72BEA4EAEC}" srcId="{446964C8-546A-4537-BCD8-D1181C74A3A5}" destId="{7180461F-C9B4-48AF-8872-C186E17DB837}" srcOrd="2" destOrd="0" parTransId="{C4B7B304-58F3-4D5C-A6E7-CD8CD4CA9F39}" sibTransId="{CA82B224-11E5-4C9E-989F-C78386E3B6E3}"/>
    <dgm:cxn modelId="{700D849B-B599-45CA-95F6-3020BDA49CC0}" srcId="{446964C8-546A-4537-BCD8-D1181C74A3A5}" destId="{BD7F351A-9427-4F8E-8FEF-4AB7AAACB795}" srcOrd="0" destOrd="0" parTransId="{CD29D031-6322-46E9-9A5E-518517149E2C}" sibTransId="{4821C83B-A8E1-41E6-B837-BAAC2342D078}"/>
    <dgm:cxn modelId="{6B6F149F-9063-4307-81CB-A0B96900BB05}" srcId="{446964C8-546A-4537-BCD8-D1181C74A3A5}" destId="{D6D55A04-79D6-4887-9ED6-379FFE2D4CCB}" srcOrd="3" destOrd="0" parTransId="{8FE40A30-033E-4327-81D7-BE7CBDBEB6C4}" sibTransId="{A61CCD5B-A91C-407A-B218-918EF674F776}"/>
    <dgm:cxn modelId="{2AB92AA7-DBD6-421D-AF29-EF4B55E5636E}" type="presOf" srcId="{1E75BEAF-8FF5-4801-AFBD-FFF075443027}" destId="{F00CB80A-218D-41DF-A54C-F449AF86112F}" srcOrd="0" destOrd="0" presId="urn:microsoft.com/office/officeart/2005/8/layout/vList2"/>
    <dgm:cxn modelId="{870B6CAB-8BEF-44A3-A3AA-C27EA484E82C}" type="presOf" srcId="{D6D55A04-79D6-4887-9ED6-379FFE2D4CCB}" destId="{5C42A5D0-E084-4C75-A9A5-37B57219612D}" srcOrd="0" destOrd="0" presId="urn:microsoft.com/office/officeart/2005/8/layout/vList2"/>
    <dgm:cxn modelId="{480621AF-D903-489F-B0B4-957F75838D12}" type="presOf" srcId="{D6E5F613-278A-4C3D-9173-8DECBFB2CA8C}" destId="{6F7B752C-62FF-42A6-B97E-B4E82247B0E5}" srcOrd="0" destOrd="0" presId="urn:microsoft.com/office/officeart/2005/8/layout/vList2"/>
    <dgm:cxn modelId="{607034C7-62FD-40FD-B05E-29874FB39CCC}" type="presOf" srcId="{ED13D831-9D47-43A4-86D8-ED0547CCBB21}" destId="{164BA685-3C2A-42FB-8E3B-B837D47E54EA}" srcOrd="0" destOrd="0" presId="urn:microsoft.com/office/officeart/2005/8/layout/vList2"/>
    <dgm:cxn modelId="{03BDFDCD-A897-435D-BEA7-809F0B05E868}" srcId="{446964C8-546A-4537-BCD8-D1181C74A3A5}" destId="{D6E5F613-278A-4C3D-9173-8DECBFB2CA8C}" srcOrd="4" destOrd="0" parTransId="{780DC2F1-2EFF-45DA-BF64-0C3359BE4353}" sibTransId="{AF25090B-8702-4AF6-905B-478DBCBDA0A1}"/>
    <dgm:cxn modelId="{29A24EE1-059C-4066-A49A-06BEF79C9576}" type="presOf" srcId="{BD7F351A-9427-4F8E-8FEF-4AB7AAACB795}" destId="{C7ED5764-8009-483C-B834-E9E0E29BB61F}" srcOrd="0" destOrd="0" presId="urn:microsoft.com/office/officeart/2005/8/layout/vList2"/>
    <dgm:cxn modelId="{F95737EB-A85D-4D56-80E9-B433C01DA075}" type="presOf" srcId="{7180461F-C9B4-48AF-8872-C186E17DB837}" destId="{B481BB0E-C8E6-4D70-AB6B-3C143E063F27}" srcOrd="0" destOrd="0" presId="urn:microsoft.com/office/officeart/2005/8/layout/vList2"/>
    <dgm:cxn modelId="{1DAB3676-9F0D-4D06-9DE3-1E166746737C}" type="presParOf" srcId="{7F450F92-3644-406D-9FFE-7781AC230C9B}" destId="{C7ED5764-8009-483C-B834-E9E0E29BB61F}" srcOrd="0" destOrd="0" presId="urn:microsoft.com/office/officeart/2005/8/layout/vList2"/>
    <dgm:cxn modelId="{AC1977AA-AFB3-44C3-9F8F-E201B3BC6889}" type="presParOf" srcId="{7F450F92-3644-406D-9FFE-7781AC230C9B}" destId="{CFDBE523-AB8F-4F31-ADC0-A10A52ECF33F}" srcOrd="1" destOrd="0" presId="urn:microsoft.com/office/officeart/2005/8/layout/vList2"/>
    <dgm:cxn modelId="{FC2B7986-CC62-4547-9002-92F32543CE43}" type="presParOf" srcId="{7F450F92-3644-406D-9FFE-7781AC230C9B}" destId="{F00CB80A-218D-41DF-A54C-F449AF86112F}" srcOrd="2" destOrd="0" presId="urn:microsoft.com/office/officeart/2005/8/layout/vList2"/>
    <dgm:cxn modelId="{19C9B563-3407-4677-B8FA-6C1A96BBC57E}" type="presParOf" srcId="{7F450F92-3644-406D-9FFE-7781AC230C9B}" destId="{6AD5FF05-F7AC-4A62-8475-8499EBF6B3CA}" srcOrd="3" destOrd="0" presId="urn:microsoft.com/office/officeart/2005/8/layout/vList2"/>
    <dgm:cxn modelId="{B22A3337-76FF-4673-B586-240309E28C24}" type="presParOf" srcId="{7F450F92-3644-406D-9FFE-7781AC230C9B}" destId="{B481BB0E-C8E6-4D70-AB6B-3C143E063F27}" srcOrd="4" destOrd="0" presId="urn:microsoft.com/office/officeart/2005/8/layout/vList2"/>
    <dgm:cxn modelId="{3590049A-AD95-49A9-9C43-FDC3C42F3E59}" type="presParOf" srcId="{7F450F92-3644-406D-9FFE-7781AC230C9B}" destId="{CA62AAC7-DF1A-48C0-B249-4E25D212AE10}" srcOrd="5" destOrd="0" presId="urn:microsoft.com/office/officeart/2005/8/layout/vList2"/>
    <dgm:cxn modelId="{B4F2688E-B23B-4D00-9B01-241C20AE04ED}" type="presParOf" srcId="{7F450F92-3644-406D-9FFE-7781AC230C9B}" destId="{5C42A5D0-E084-4C75-A9A5-37B57219612D}" srcOrd="6" destOrd="0" presId="urn:microsoft.com/office/officeart/2005/8/layout/vList2"/>
    <dgm:cxn modelId="{8E8C2382-5702-4E18-8C2A-AE43584AFFB4}" type="presParOf" srcId="{7F450F92-3644-406D-9FFE-7781AC230C9B}" destId="{31ECD7A1-9F3E-4158-9187-19951F0D27AD}" srcOrd="7" destOrd="0" presId="urn:microsoft.com/office/officeart/2005/8/layout/vList2"/>
    <dgm:cxn modelId="{A8263EFE-C666-46E6-BEFC-CB3138478DFE}" type="presParOf" srcId="{7F450F92-3644-406D-9FFE-7781AC230C9B}" destId="{6F7B752C-62FF-42A6-B97E-B4E82247B0E5}" srcOrd="8" destOrd="0" presId="urn:microsoft.com/office/officeart/2005/8/layout/vList2"/>
    <dgm:cxn modelId="{56F81C3E-1092-4ACE-9DE0-0894387CE38E}" type="presParOf" srcId="{7F450F92-3644-406D-9FFE-7781AC230C9B}" destId="{6EB2BF12-623C-463A-9E3E-4F9D66784E9D}" srcOrd="9" destOrd="0" presId="urn:microsoft.com/office/officeart/2005/8/layout/vList2"/>
    <dgm:cxn modelId="{6292FD8D-774C-4765-89F4-176FEE00FB14}" type="presParOf" srcId="{7F450F92-3644-406D-9FFE-7781AC230C9B}" destId="{164BA685-3C2A-42FB-8E3B-B837D47E54E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F8C481-C07C-4676-AD7B-72ECDEF9247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0D597E8A-167A-4193-9A09-8FFA6DDB27FA}">
      <dgm:prSet/>
      <dgm:spPr/>
      <dgm:t>
        <a:bodyPr/>
        <a:lstStyle/>
        <a:p>
          <a:r>
            <a:rPr lang="es-ES"/>
            <a:t>Resumiendo, mencionaremos que en el texto Administración I, de la S.E.C., la autora, María de Lourdes Castillo Arriaga define a la administración de la siguiente manera:</a:t>
          </a:r>
          <a:endParaRPr lang="en-US"/>
        </a:p>
      </dgm:t>
    </dgm:pt>
    <dgm:pt modelId="{45D961C4-98B6-48B9-9FFF-200CF16B6250}" type="parTrans" cxnId="{BA080541-ED0E-44D2-B5CD-54D5E4C4476E}">
      <dgm:prSet/>
      <dgm:spPr/>
      <dgm:t>
        <a:bodyPr/>
        <a:lstStyle/>
        <a:p>
          <a:endParaRPr lang="en-US"/>
        </a:p>
      </dgm:t>
    </dgm:pt>
    <dgm:pt modelId="{9E968E9D-4597-4B83-AED7-6E90D2FBEB74}" type="sibTrans" cxnId="{BA080541-ED0E-44D2-B5CD-54D5E4C4476E}">
      <dgm:prSet/>
      <dgm:spPr/>
      <dgm:t>
        <a:bodyPr/>
        <a:lstStyle/>
        <a:p>
          <a:endParaRPr lang="en-US"/>
        </a:p>
      </dgm:t>
    </dgm:pt>
    <dgm:pt modelId="{FE3B0A93-5D86-4468-9CF5-00D79D15C6C1}">
      <dgm:prSet/>
      <dgm:spPr/>
      <dgm:t>
        <a:bodyPr/>
        <a:lstStyle/>
        <a:p>
          <a:r>
            <a:rPr lang="es-ES"/>
            <a:t>"Administración es un proceso que nos permite diseñar, mantener y alcanzar, mediante una coordinación eficiente y eficaz, todos los recursos que interactúan y se relacionan para lograr objetivos establecidos".</a:t>
          </a:r>
          <a:endParaRPr lang="en-US"/>
        </a:p>
      </dgm:t>
    </dgm:pt>
    <dgm:pt modelId="{F5EB0512-4304-4B0A-9822-B2AE5EEEE8EF}" type="parTrans" cxnId="{07F45AB8-6F02-4C77-844D-F56E6008F19C}">
      <dgm:prSet/>
      <dgm:spPr/>
      <dgm:t>
        <a:bodyPr/>
        <a:lstStyle/>
        <a:p>
          <a:endParaRPr lang="en-US"/>
        </a:p>
      </dgm:t>
    </dgm:pt>
    <dgm:pt modelId="{24DBED93-2531-4009-88CA-2CC0DF521190}" type="sibTrans" cxnId="{07F45AB8-6F02-4C77-844D-F56E6008F19C}">
      <dgm:prSet/>
      <dgm:spPr/>
      <dgm:t>
        <a:bodyPr/>
        <a:lstStyle/>
        <a:p>
          <a:endParaRPr lang="en-US"/>
        </a:p>
      </dgm:t>
    </dgm:pt>
    <dgm:pt modelId="{5C2E526E-52DA-4D30-8955-1193522C74E3}" type="pres">
      <dgm:prSet presAssocID="{DFF8C481-C07C-4676-AD7B-72ECDEF92475}" presName="diagram" presStyleCnt="0">
        <dgm:presLayoutVars>
          <dgm:dir/>
          <dgm:resizeHandles val="exact"/>
        </dgm:presLayoutVars>
      </dgm:prSet>
      <dgm:spPr/>
    </dgm:pt>
    <dgm:pt modelId="{3EC7FBBA-8409-4C54-8322-269B15FE616C}" type="pres">
      <dgm:prSet presAssocID="{0D597E8A-167A-4193-9A09-8FFA6DDB27FA}" presName="node" presStyleLbl="node1" presStyleIdx="0" presStyleCnt="2">
        <dgm:presLayoutVars>
          <dgm:bulletEnabled val="1"/>
        </dgm:presLayoutVars>
      </dgm:prSet>
      <dgm:spPr/>
    </dgm:pt>
    <dgm:pt modelId="{46847DB8-390E-4DBA-A0CB-515B652F2119}" type="pres">
      <dgm:prSet presAssocID="{9E968E9D-4597-4B83-AED7-6E90D2FBEB74}" presName="sibTrans" presStyleCnt="0"/>
      <dgm:spPr/>
    </dgm:pt>
    <dgm:pt modelId="{B3339953-6AA8-4096-85A6-9E0F0BE05598}" type="pres">
      <dgm:prSet presAssocID="{FE3B0A93-5D86-4468-9CF5-00D79D15C6C1}" presName="node" presStyleLbl="node1" presStyleIdx="1" presStyleCnt="2">
        <dgm:presLayoutVars>
          <dgm:bulletEnabled val="1"/>
        </dgm:presLayoutVars>
      </dgm:prSet>
      <dgm:spPr/>
    </dgm:pt>
  </dgm:ptLst>
  <dgm:cxnLst>
    <dgm:cxn modelId="{BA080541-ED0E-44D2-B5CD-54D5E4C4476E}" srcId="{DFF8C481-C07C-4676-AD7B-72ECDEF92475}" destId="{0D597E8A-167A-4193-9A09-8FFA6DDB27FA}" srcOrd="0" destOrd="0" parTransId="{45D961C4-98B6-48B9-9FFF-200CF16B6250}" sibTransId="{9E968E9D-4597-4B83-AED7-6E90D2FBEB74}"/>
    <dgm:cxn modelId="{5F286D55-1619-4032-91D7-AB2C6858BBEB}" type="presOf" srcId="{FE3B0A93-5D86-4468-9CF5-00D79D15C6C1}" destId="{B3339953-6AA8-4096-85A6-9E0F0BE05598}" srcOrd="0" destOrd="0" presId="urn:microsoft.com/office/officeart/2005/8/layout/default"/>
    <dgm:cxn modelId="{B1FEB4B6-F19C-471A-90C8-78731A830D17}" type="presOf" srcId="{0D597E8A-167A-4193-9A09-8FFA6DDB27FA}" destId="{3EC7FBBA-8409-4C54-8322-269B15FE616C}" srcOrd="0" destOrd="0" presId="urn:microsoft.com/office/officeart/2005/8/layout/default"/>
    <dgm:cxn modelId="{07F45AB8-6F02-4C77-844D-F56E6008F19C}" srcId="{DFF8C481-C07C-4676-AD7B-72ECDEF92475}" destId="{FE3B0A93-5D86-4468-9CF5-00D79D15C6C1}" srcOrd="1" destOrd="0" parTransId="{F5EB0512-4304-4B0A-9822-B2AE5EEEE8EF}" sibTransId="{24DBED93-2531-4009-88CA-2CC0DF521190}"/>
    <dgm:cxn modelId="{0C7077C6-8DD0-432F-AFA1-FC784EAC28ED}" type="presOf" srcId="{DFF8C481-C07C-4676-AD7B-72ECDEF92475}" destId="{5C2E526E-52DA-4D30-8955-1193522C74E3}" srcOrd="0" destOrd="0" presId="urn:microsoft.com/office/officeart/2005/8/layout/default"/>
    <dgm:cxn modelId="{09F1EFF4-8455-4213-8381-E381F1B6FCE9}" type="presParOf" srcId="{5C2E526E-52DA-4D30-8955-1193522C74E3}" destId="{3EC7FBBA-8409-4C54-8322-269B15FE616C}" srcOrd="0" destOrd="0" presId="urn:microsoft.com/office/officeart/2005/8/layout/default"/>
    <dgm:cxn modelId="{E8FC280C-2B70-4F71-94C1-1028B0D91034}" type="presParOf" srcId="{5C2E526E-52DA-4D30-8955-1193522C74E3}" destId="{46847DB8-390E-4DBA-A0CB-515B652F2119}" srcOrd="1" destOrd="0" presId="urn:microsoft.com/office/officeart/2005/8/layout/default"/>
    <dgm:cxn modelId="{D8CF911A-735B-403B-BC35-646535703BFB}" type="presParOf" srcId="{5C2E526E-52DA-4D30-8955-1193522C74E3}" destId="{B3339953-6AA8-4096-85A6-9E0F0BE05598}"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A6C573-B6A3-464A-B68C-67478FCE3C9D}"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00A5B219-31B0-44DC-BEEF-609ECF572506}">
      <dgm:prSet/>
      <dgm:spPr/>
      <dgm:t>
        <a:bodyPr/>
        <a:lstStyle/>
        <a:p>
          <a:r>
            <a:rPr lang="es-ES_tradnl" u="sng"/>
            <a:t>Eficacia</a:t>
          </a:r>
          <a:r>
            <a:rPr lang="es-ES_tradnl"/>
            <a:t>: se refiere al logro de objetivos</a:t>
          </a:r>
          <a:endParaRPr lang="en-US"/>
        </a:p>
      </dgm:t>
    </dgm:pt>
    <dgm:pt modelId="{856B197C-8F0B-49CC-B1A1-4F5EDA870998}" type="parTrans" cxnId="{505B2DB0-9686-4166-9718-81351D539DF0}">
      <dgm:prSet/>
      <dgm:spPr/>
      <dgm:t>
        <a:bodyPr/>
        <a:lstStyle/>
        <a:p>
          <a:endParaRPr lang="en-US"/>
        </a:p>
      </dgm:t>
    </dgm:pt>
    <dgm:pt modelId="{ECF3E7E9-5329-42F2-83EE-5AA5B79CB061}" type="sibTrans" cxnId="{505B2DB0-9686-4166-9718-81351D539DF0}">
      <dgm:prSet/>
      <dgm:spPr/>
      <dgm:t>
        <a:bodyPr/>
        <a:lstStyle/>
        <a:p>
          <a:endParaRPr lang="en-US"/>
        </a:p>
      </dgm:t>
    </dgm:pt>
    <dgm:pt modelId="{30922F46-68D6-469E-9C13-460A453EA76A}">
      <dgm:prSet/>
      <dgm:spPr/>
      <dgm:t>
        <a:bodyPr/>
        <a:lstStyle/>
        <a:p>
          <a:r>
            <a:rPr lang="es-ES_tradnl" u="sng"/>
            <a:t>Eficiencia</a:t>
          </a:r>
          <a:r>
            <a:rPr lang="es-ES_tradnl"/>
            <a:t>: busca la optimización de recursos</a:t>
          </a:r>
          <a:endParaRPr lang="en-US"/>
        </a:p>
      </dgm:t>
    </dgm:pt>
    <dgm:pt modelId="{AB880443-91F6-463D-862B-CED06A5CE823}" type="parTrans" cxnId="{B3782690-49ED-49AE-9472-744BB7337E79}">
      <dgm:prSet/>
      <dgm:spPr/>
      <dgm:t>
        <a:bodyPr/>
        <a:lstStyle/>
        <a:p>
          <a:endParaRPr lang="en-US"/>
        </a:p>
      </dgm:t>
    </dgm:pt>
    <dgm:pt modelId="{874F1266-C0FA-44E2-B26A-87F47FAAAA38}" type="sibTrans" cxnId="{B3782690-49ED-49AE-9472-744BB7337E79}">
      <dgm:prSet/>
      <dgm:spPr/>
      <dgm:t>
        <a:bodyPr/>
        <a:lstStyle/>
        <a:p>
          <a:endParaRPr lang="en-US"/>
        </a:p>
      </dgm:t>
    </dgm:pt>
    <dgm:pt modelId="{529B1A43-06A5-4144-94D5-0096387B7E23}">
      <dgm:prSet/>
      <dgm:spPr/>
      <dgm:t>
        <a:bodyPr/>
        <a:lstStyle/>
        <a:p>
          <a:r>
            <a:rPr lang="es-ES_tradnl"/>
            <a:t>La finalidad de la administración es </a:t>
          </a:r>
          <a:r>
            <a:rPr lang="es-ES_tradnl" i="1"/>
            <a:t>el logro de objetivos con la máxima eficiencia en la coordinación de recursos.</a:t>
          </a:r>
          <a:endParaRPr lang="en-US"/>
        </a:p>
      </dgm:t>
    </dgm:pt>
    <dgm:pt modelId="{40126E00-1E39-42CA-8DAD-39414E49BCFD}" type="parTrans" cxnId="{51347541-C3BC-4052-AD97-362FF93C6838}">
      <dgm:prSet/>
      <dgm:spPr/>
      <dgm:t>
        <a:bodyPr/>
        <a:lstStyle/>
        <a:p>
          <a:endParaRPr lang="en-US"/>
        </a:p>
      </dgm:t>
    </dgm:pt>
    <dgm:pt modelId="{0A883681-4E7F-4DD2-820B-7ED3E15DECFB}" type="sibTrans" cxnId="{51347541-C3BC-4052-AD97-362FF93C6838}">
      <dgm:prSet/>
      <dgm:spPr/>
      <dgm:t>
        <a:bodyPr/>
        <a:lstStyle/>
        <a:p>
          <a:endParaRPr lang="en-US"/>
        </a:p>
      </dgm:t>
    </dgm:pt>
    <dgm:pt modelId="{EC8199AC-94C8-4D87-BB1D-CA994CF6C715}" type="pres">
      <dgm:prSet presAssocID="{65A6C573-B6A3-464A-B68C-67478FCE3C9D}" presName="diagram" presStyleCnt="0">
        <dgm:presLayoutVars>
          <dgm:dir/>
          <dgm:resizeHandles val="exact"/>
        </dgm:presLayoutVars>
      </dgm:prSet>
      <dgm:spPr/>
    </dgm:pt>
    <dgm:pt modelId="{46CD5AF2-9DDB-4D7D-8849-B5A91BC15321}" type="pres">
      <dgm:prSet presAssocID="{00A5B219-31B0-44DC-BEEF-609ECF572506}" presName="node" presStyleLbl="node1" presStyleIdx="0" presStyleCnt="3">
        <dgm:presLayoutVars>
          <dgm:bulletEnabled val="1"/>
        </dgm:presLayoutVars>
      </dgm:prSet>
      <dgm:spPr/>
    </dgm:pt>
    <dgm:pt modelId="{D07A9113-6D75-4E05-B701-6DD0938A643F}" type="pres">
      <dgm:prSet presAssocID="{ECF3E7E9-5329-42F2-83EE-5AA5B79CB061}" presName="sibTrans" presStyleCnt="0"/>
      <dgm:spPr/>
    </dgm:pt>
    <dgm:pt modelId="{FCE545B1-EC58-4F84-B1E8-8723A3D3BBD8}" type="pres">
      <dgm:prSet presAssocID="{30922F46-68D6-469E-9C13-460A453EA76A}" presName="node" presStyleLbl="node1" presStyleIdx="1" presStyleCnt="3">
        <dgm:presLayoutVars>
          <dgm:bulletEnabled val="1"/>
        </dgm:presLayoutVars>
      </dgm:prSet>
      <dgm:spPr/>
    </dgm:pt>
    <dgm:pt modelId="{354A7CB6-6AF8-40F5-BBF1-188450B1F234}" type="pres">
      <dgm:prSet presAssocID="{874F1266-C0FA-44E2-B26A-87F47FAAAA38}" presName="sibTrans" presStyleCnt="0"/>
      <dgm:spPr/>
    </dgm:pt>
    <dgm:pt modelId="{CC078CC0-4414-4A1D-8F67-05BAB8825805}" type="pres">
      <dgm:prSet presAssocID="{529B1A43-06A5-4144-94D5-0096387B7E23}" presName="node" presStyleLbl="node1" presStyleIdx="2" presStyleCnt="3">
        <dgm:presLayoutVars>
          <dgm:bulletEnabled val="1"/>
        </dgm:presLayoutVars>
      </dgm:prSet>
      <dgm:spPr/>
    </dgm:pt>
  </dgm:ptLst>
  <dgm:cxnLst>
    <dgm:cxn modelId="{98A1183C-506C-45BF-820E-CA72EE56066F}" type="presOf" srcId="{00A5B219-31B0-44DC-BEEF-609ECF572506}" destId="{46CD5AF2-9DDB-4D7D-8849-B5A91BC15321}" srcOrd="0" destOrd="0" presId="urn:microsoft.com/office/officeart/2005/8/layout/default"/>
    <dgm:cxn modelId="{51347541-C3BC-4052-AD97-362FF93C6838}" srcId="{65A6C573-B6A3-464A-B68C-67478FCE3C9D}" destId="{529B1A43-06A5-4144-94D5-0096387B7E23}" srcOrd="2" destOrd="0" parTransId="{40126E00-1E39-42CA-8DAD-39414E49BCFD}" sibTransId="{0A883681-4E7F-4DD2-820B-7ED3E15DECFB}"/>
    <dgm:cxn modelId="{FCA12542-C6F8-4F04-ADAB-F7E07BD92B98}" type="presOf" srcId="{30922F46-68D6-469E-9C13-460A453EA76A}" destId="{FCE545B1-EC58-4F84-B1E8-8723A3D3BBD8}" srcOrd="0" destOrd="0" presId="urn:microsoft.com/office/officeart/2005/8/layout/default"/>
    <dgm:cxn modelId="{A280B542-A281-473B-8C75-B45A9A6A733F}" type="presOf" srcId="{65A6C573-B6A3-464A-B68C-67478FCE3C9D}" destId="{EC8199AC-94C8-4D87-BB1D-CA994CF6C715}" srcOrd="0" destOrd="0" presId="urn:microsoft.com/office/officeart/2005/8/layout/default"/>
    <dgm:cxn modelId="{C8165D4E-5FD9-47FE-9DAD-31DC71360DE9}" type="presOf" srcId="{529B1A43-06A5-4144-94D5-0096387B7E23}" destId="{CC078CC0-4414-4A1D-8F67-05BAB8825805}" srcOrd="0" destOrd="0" presId="urn:microsoft.com/office/officeart/2005/8/layout/default"/>
    <dgm:cxn modelId="{B3782690-49ED-49AE-9472-744BB7337E79}" srcId="{65A6C573-B6A3-464A-B68C-67478FCE3C9D}" destId="{30922F46-68D6-469E-9C13-460A453EA76A}" srcOrd="1" destOrd="0" parTransId="{AB880443-91F6-463D-862B-CED06A5CE823}" sibTransId="{874F1266-C0FA-44E2-B26A-87F47FAAAA38}"/>
    <dgm:cxn modelId="{505B2DB0-9686-4166-9718-81351D539DF0}" srcId="{65A6C573-B6A3-464A-B68C-67478FCE3C9D}" destId="{00A5B219-31B0-44DC-BEEF-609ECF572506}" srcOrd="0" destOrd="0" parTransId="{856B197C-8F0B-49CC-B1A1-4F5EDA870998}" sibTransId="{ECF3E7E9-5329-42F2-83EE-5AA5B79CB061}"/>
    <dgm:cxn modelId="{7A26A5CA-6534-4C72-BF61-CB7CA04BAD65}" type="presParOf" srcId="{EC8199AC-94C8-4D87-BB1D-CA994CF6C715}" destId="{46CD5AF2-9DDB-4D7D-8849-B5A91BC15321}" srcOrd="0" destOrd="0" presId="urn:microsoft.com/office/officeart/2005/8/layout/default"/>
    <dgm:cxn modelId="{05990F03-9391-4871-8885-94694B2BCEF2}" type="presParOf" srcId="{EC8199AC-94C8-4D87-BB1D-CA994CF6C715}" destId="{D07A9113-6D75-4E05-B701-6DD0938A643F}" srcOrd="1" destOrd="0" presId="urn:microsoft.com/office/officeart/2005/8/layout/default"/>
    <dgm:cxn modelId="{257B4AF8-711C-4E71-AF03-2C8E5CDA0A6B}" type="presParOf" srcId="{EC8199AC-94C8-4D87-BB1D-CA994CF6C715}" destId="{FCE545B1-EC58-4F84-B1E8-8723A3D3BBD8}" srcOrd="2" destOrd="0" presId="urn:microsoft.com/office/officeart/2005/8/layout/default"/>
    <dgm:cxn modelId="{73AB5408-4367-4A33-8BC4-36D5D0BB1755}" type="presParOf" srcId="{EC8199AC-94C8-4D87-BB1D-CA994CF6C715}" destId="{354A7CB6-6AF8-40F5-BBF1-188450B1F234}" srcOrd="3" destOrd="0" presId="urn:microsoft.com/office/officeart/2005/8/layout/default"/>
    <dgm:cxn modelId="{B82B389A-F83D-4A03-BBEB-EE0B99F041A1}" type="presParOf" srcId="{EC8199AC-94C8-4D87-BB1D-CA994CF6C715}" destId="{CC078CC0-4414-4A1D-8F67-05BAB882580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A189D2-9051-4AE1-BF78-91E68F0ABBA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1AAAB2C-8BBF-4DF1-B0C7-BFE09A56A33A}">
      <dgm:prSet/>
      <dgm:spPr/>
      <dgm:t>
        <a:bodyPr/>
        <a:lstStyle/>
        <a:p>
          <a:r>
            <a:rPr lang="es-ES" u="sng"/>
            <a:t>Universalidad</a:t>
          </a:r>
          <a:r>
            <a:rPr lang="es-ES"/>
            <a:t>: Existe en cualquier grupo social y es susceptible de aplicarse en una empresa industrial que en ejército, en un hospital, un evento deportivo, etc.</a:t>
          </a:r>
          <a:endParaRPr lang="en-US"/>
        </a:p>
      </dgm:t>
    </dgm:pt>
    <dgm:pt modelId="{2DDA8A42-239B-460D-BAFC-7FB7D850E49A}" type="parTrans" cxnId="{FE5F5588-FECC-45AD-96AC-8524B7D2819F}">
      <dgm:prSet/>
      <dgm:spPr/>
      <dgm:t>
        <a:bodyPr/>
        <a:lstStyle/>
        <a:p>
          <a:endParaRPr lang="en-US"/>
        </a:p>
      </dgm:t>
    </dgm:pt>
    <dgm:pt modelId="{4BFDE0DB-35D1-4C79-96F0-8317F93C14B3}" type="sibTrans" cxnId="{FE5F5588-FECC-45AD-96AC-8524B7D2819F}">
      <dgm:prSet/>
      <dgm:spPr/>
      <dgm:t>
        <a:bodyPr/>
        <a:lstStyle/>
        <a:p>
          <a:endParaRPr lang="en-US"/>
        </a:p>
      </dgm:t>
    </dgm:pt>
    <dgm:pt modelId="{9AC1B585-6DC7-4040-90ED-BBD9B90B0D3E}">
      <dgm:prSet/>
      <dgm:spPr/>
      <dgm:t>
        <a:bodyPr/>
        <a:lstStyle/>
        <a:p>
          <a:r>
            <a:rPr lang="es-ES" u="sng"/>
            <a:t>Valor instrumental</a:t>
          </a:r>
          <a:r>
            <a:rPr lang="es-ES" b="1"/>
            <a:t>:</a:t>
          </a:r>
          <a:r>
            <a:rPr lang="es-ES"/>
            <a:t> Puesto que su finalidad es eminentemente práctica, la administración es un medio para lograr un fin y no un fin en sí misma: Mediante ésta se busca obtener determinados resultados.</a:t>
          </a:r>
          <a:endParaRPr lang="en-US"/>
        </a:p>
      </dgm:t>
    </dgm:pt>
    <dgm:pt modelId="{53B035B9-420C-4030-8D68-6DAD7ABC2BAD}" type="parTrans" cxnId="{7A94EE41-B586-4FCB-99B5-845DB7BDAFA2}">
      <dgm:prSet/>
      <dgm:spPr/>
      <dgm:t>
        <a:bodyPr/>
        <a:lstStyle/>
        <a:p>
          <a:endParaRPr lang="en-US"/>
        </a:p>
      </dgm:t>
    </dgm:pt>
    <dgm:pt modelId="{DED43F6D-F65C-498C-8253-ED707D255E7C}" type="sibTrans" cxnId="{7A94EE41-B586-4FCB-99B5-845DB7BDAFA2}">
      <dgm:prSet/>
      <dgm:spPr/>
      <dgm:t>
        <a:bodyPr/>
        <a:lstStyle/>
        <a:p>
          <a:endParaRPr lang="en-US"/>
        </a:p>
      </dgm:t>
    </dgm:pt>
    <dgm:pt modelId="{7D7CC9D7-1060-42CB-80F0-FC580A57BA73}">
      <dgm:prSet/>
      <dgm:spPr/>
      <dgm:t>
        <a:bodyPr/>
        <a:lstStyle/>
        <a:p>
          <a:r>
            <a:rPr lang="es-ES" u="sng"/>
            <a:t>Unidad temporal</a:t>
          </a:r>
          <a:r>
            <a:rPr lang="es-ES" b="1"/>
            <a:t>:</a:t>
          </a:r>
          <a:r>
            <a:rPr lang="es-ES"/>
            <a:t> Aunque para fines didácticos se distinguen diversas fases y etapas en el proceso administrativo, esto no significa que se den aisladamente. La administración es un proceso dinámico, en el cual todas sus partes existen armónicamente.</a:t>
          </a:r>
          <a:endParaRPr lang="en-US"/>
        </a:p>
      </dgm:t>
    </dgm:pt>
    <dgm:pt modelId="{CE5F0BD4-29CC-42E0-A7D5-1A1DDBAB72BA}" type="parTrans" cxnId="{FD63303D-831F-413B-A0E6-BCFF7DC0CCD2}">
      <dgm:prSet/>
      <dgm:spPr/>
      <dgm:t>
        <a:bodyPr/>
        <a:lstStyle/>
        <a:p>
          <a:endParaRPr lang="en-US"/>
        </a:p>
      </dgm:t>
    </dgm:pt>
    <dgm:pt modelId="{136475DA-3D50-4C43-A659-3CAAEA12584F}" type="sibTrans" cxnId="{FD63303D-831F-413B-A0E6-BCFF7DC0CCD2}">
      <dgm:prSet/>
      <dgm:spPr/>
      <dgm:t>
        <a:bodyPr/>
        <a:lstStyle/>
        <a:p>
          <a:endParaRPr lang="en-US"/>
        </a:p>
      </dgm:t>
    </dgm:pt>
    <dgm:pt modelId="{F839EE23-69F5-4FDE-AA52-279211318459}">
      <dgm:prSet/>
      <dgm:spPr/>
      <dgm:t>
        <a:bodyPr/>
        <a:lstStyle/>
        <a:p>
          <a:r>
            <a:rPr lang="es-ES" u="sng"/>
            <a:t>Amplitud de ejercicio</a:t>
          </a:r>
          <a:r>
            <a:rPr lang="es-ES"/>
            <a:t>: La administración se da en todos los niveles del organismo social.</a:t>
          </a:r>
          <a:endParaRPr lang="en-US"/>
        </a:p>
      </dgm:t>
    </dgm:pt>
    <dgm:pt modelId="{4D1ECC65-DD1A-4D9C-B448-AC309371222A}" type="parTrans" cxnId="{06B817DF-7D02-4AF6-AB76-5363AE852604}">
      <dgm:prSet/>
      <dgm:spPr/>
      <dgm:t>
        <a:bodyPr/>
        <a:lstStyle/>
        <a:p>
          <a:endParaRPr lang="en-US"/>
        </a:p>
      </dgm:t>
    </dgm:pt>
    <dgm:pt modelId="{10261C04-F58C-499E-B7D1-0D601E0F697B}" type="sibTrans" cxnId="{06B817DF-7D02-4AF6-AB76-5363AE852604}">
      <dgm:prSet/>
      <dgm:spPr/>
      <dgm:t>
        <a:bodyPr/>
        <a:lstStyle/>
        <a:p>
          <a:endParaRPr lang="en-US"/>
        </a:p>
      </dgm:t>
    </dgm:pt>
    <dgm:pt modelId="{8D61AEFC-6420-4FBE-877C-CB2D8B27078B}" type="pres">
      <dgm:prSet presAssocID="{18A189D2-9051-4AE1-BF78-91E68F0ABBA3}" presName="linear" presStyleCnt="0">
        <dgm:presLayoutVars>
          <dgm:animLvl val="lvl"/>
          <dgm:resizeHandles val="exact"/>
        </dgm:presLayoutVars>
      </dgm:prSet>
      <dgm:spPr/>
    </dgm:pt>
    <dgm:pt modelId="{F8F67FE5-6D07-4915-8759-E273B059D36D}" type="pres">
      <dgm:prSet presAssocID="{A1AAAB2C-8BBF-4DF1-B0C7-BFE09A56A33A}" presName="parentText" presStyleLbl="node1" presStyleIdx="0" presStyleCnt="4">
        <dgm:presLayoutVars>
          <dgm:chMax val="0"/>
          <dgm:bulletEnabled val="1"/>
        </dgm:presLayoutVars>
      </dgm:prSet>
      <dgm:spPr/>
    </dgm:pt>
    <dgm:pt modelId="{E9ED31C1-9C1F-433C-A0C8-B9DB16B48EF1}" type="pres">
      <dgm:prSet presAssocID="{4BFDE0DB-35D1-4C79-96F0-8317F93C14B3}" presName="spacer" presStyleCnt="0"/>
      <dgm:spPr/>
    </dgm:pt>
    <dgm:pt modelId="{25A7E5DB-113B-4B15-8CDB-E39A2DD72EEC}" type="pres">
      <dgm:prSet presAssocID="{9AC1B585-6DC7-4040-90ED-BBD9B90B0D3E}" presName="parentText" presStyleLbl="node1" presStyleIdx="1" presStyleCnt="4">
        <dgm:presLayoutVars>
          <dgm:chMax val="0"/>
          <dgm:bulletEnabled val="1"/>
        </dgm:presLayoutVars>
      </dgm:prSet>
      <dgm:spPr/>
    </dgm:pt>
    <dgm:pt modelId="{539D5539-505C-48DE-8729-F0AD201DFF4A}" type="pres">
      <dgm:prSet presAssocID="{DED43F6D-F65C-498C-8253-ED707D255E7C}" presName="spacer" presStyleCnt="0"/>
      <dgm:spPr/>
    </dgm:pt>
    <dgm:pt modelId="{BE109604-D102-4191-8E57-C6497F1FEA9D}" type="pres">
      <dgm:prSet presAssocID="{7D7CC9D7-1060-42CB-80F0-FC580A57BA73}" presName="parentText" presStyleLbl="node1" presStyleIdx="2" presStyleCnt="4">
        <dgm:presLayoutVars>
          <dgm:chMax val="0"/>
          <dgm:bulletEnabled val="1"/>
        </dgm:presLayoutVars>
      </dgm:prSet>
      <dgm:spPr/>
    </dgm:pt>
    <dgm:pt modelId="{D37956E0-2190-4652-AD92-5BFE6486F53F}" type="pres">
      <dgm:prSet presAssocID="{136475DA-3D50-4C43-A659-3CAAEA12584F}" presName="spacer" presStyleCnt="0"/>
      <dgm:spPr/>
    </dgm:pt>
    <dgm:pt modelId="{30189033-B799-43E0-A1C8-439BC422E897}" type="pres">
      <dgm:prSet presAssocID="{F839EE23-69F5-4FDE-AA52-279211318459}" presName="parentText" presStyleLbl="node1" presStyleIdx="3" presStyleCnt="4">
        <dgm:presLayoutVars>
          <dgm:chMax val="0"/>
          <dgm:bulletEnabled val="1"/>
        </dgm:presLayoutVars>
      </dgm:prSet>
      <dgm:spPr/>
    </dgm:pt>
  </dgm:ptLst>
  <dgm:cxnLst>
    <dgm:cxn modelId="{FD63303D-831F-413B-A0E6-BCFF7DC0CCD2}" srcId="{18A189D2-9051-4AE1-BF78-91E68F0ABBA3}" destId="{7D7CC9D7-1060-42CB-80F0-FC580A57BA73}" srcOrd="2" destOrd="0" parTransId="{CE5F0BD4-29CC-42E0-A7D5-1A1DDBAB72BA}" sibTransId="{136475DA-3D50-4C43-A659-3CAAEA12584F}"/>
    <dgm:cxn modelId="{B1A0EB3E-C4DF-4228-BC54-EF5FF1067AAD}" type="presOf" srcId="{7D7CC9D7-1060-42CB-80F0-FC580A57BA73}" destId="{BE109604-D102-4191-8E57-C6497F1FEA9D}" srcOrd="0" destOrd="0" presId="urn:microsoft.com/office/officeart/2005/8/layout/vList2"/>
    <dgm:cxn modelId="{7A94EE41-B586-4FCB-99B5-845DB7BDAFA2}" srcId="{18A189D2-9051-4AE1-BF78-91E68F0ABBA3}" destId="{9AC1B585-6DC7-4040-90ED-BBD9B90B0D3E}" srcOrd="1" destOrd="0" parTransId="{53B035B9-420C-4030-8D68-6DAD7ABC2BAD}" sibTransId="{DED43F6D-F65C-498C-8253-ED707D255E7C}"/>
    <dgm:cxn modelId="{7680A868-35AE-462A-AA37-B5331888EF1B}" type="presOf" srcId="{18A189D2-9051-4AE1-BF78-91E68F0ABBA3}" destId="{8D61AEFC-6420-4FBE-877C-CB2D8B27078B}" srcOrd="0" destOrd="0" presId="urn:microsoft.com/office/officeart/2005/8/layout/vList2"/>
    <dgm:cxn modelId="{FE5F5588-FECC-45AD-96AC-8524B7D2819F}" srcId="{18A189D2-9051-4AE1-BF78-91E68F0ABBA3}" destId="{A1AAAB2C-8BBF-4DF1-B0C7-BFE09A56A33A}" srcOrd="0" destOrd="0" parTransId="{2DDA8A42-239B-460D-BAFC-7FB7D850E49A}" sibTransId="{4BFDE0DB-35D1-4C79-96F0-8317F93C14B3}"/>
    <dgm:cxn modelId="{463C7C99-3827-467C-8313-E05AB0BDAFB6}" type="presOf" srcId="{F839EE23-69F5-4FDE-AA52-279211318459}" destId="{30189033-B799-43E0-A1C8-439BC422E897}" srcOrd="0" destOrd="0" presId="urn:microsoft.com/office/officeart/2005/8/layout/vList2"/>
    <dgm:cxn modelId="{5287B0C5-550B-4926-9485-7C829E692E99}" type="presOf" srcId="{A1AAAB2C-8BBF-4DF1-B0C7-BFE09A56A33A}" destId="{F8F67FE5-6D07-4915-8759-E273B059D36D}" srcOrd="0" destOrd="0" presId="urn:microsoft.com/office/officeart/2005/8/layout/vList2"/>
    <dgm:cxn modelId="{EB9BF0DA-F2F5-42D4-8389-2ABA05B46082}" type="presOf" srcId="{9AC1B585-6DC7-4040-90ED-BBD9B90B0D3E}" destId="{25A7E5DB-113B-4B15-8CDB-E39A2DD72EEC}" srcOrd="0" destOrd="0" presId="urn:microsoft.com/office/officeart/2005/8/layout/vList2"/>
    <dgm:cxn modelId="{06B817DF-7D02-4AF6-AB76-5363AE852604}" srcId="{18A189D2-9051-4AE1-BF78-91E68F0ABBA3}" destId="{F839EE23-69F5-4FDE-AA52-279211318459}" srcOrd="3" destOrd="0" parTransId="{4D1ECC65-DD1A-4D9C-B448-AC309371222A}" sibTransId="{10261C04-F58C-499E-B7D1-0D601E0F697B}"/>
    <dgm:cxn modelId="{43680FAE-20CC-4DCB-A738-4D0679B76974}" type="presParOf" srcId="{8D61AEFC-6420-4FBE-877C-CB2D8B27078B}" destId="{F8F67FE5-6D07-4915-8759-E273B059D36D}" srcOrd="0" destOrd="0" presId="urn:microsoft.com/office/officeart/2005/8/layout/vList2"/>
    <dgm:cxn modelId="{1F21F00C-B549-4989-9906-156E120AE9C0}" type="presParOf" srcId="{8D61AEFC-6420-4FBE-877C-CB2D8B27078B}" destId="{E9ED31C1-9C1F-433C-A0C8-B9DB16B48EF1}" srcOrd="1" destOrd="0" presId="urn:microsoft.com/office/officeart/2005/8/layout/vList2"/>
    <dgm:cxn modelId="{F89A7FF9-74D5-4F1A-BBF0-13D9986BE3F0}" type="presParOf" srcId="{8D61AEFC-6420-4FBE-877C-CB2D8B27078B}" destId="{25A7E5DB-113B-4B15-8CDB-E39A2DD72EEC}" srcOrd="2" destOrd="0" presId="urn:microsoft.com/office/officeart/2005/8/layout/vList2"/>
    <dgm:cxn modelId="{4E697768-CAB9-4856-808F-D51C35FA53D0}" type="presParOf" srcId="{8D61AEFC-6420-4FBE-877C-CB2D8B27078B}" destId="{539D5539-505C-48DE-8729-F0AD201DFF4A}" srcOrd="3" destOrd="0" presId="urn:microsoft.com/office/officeart/2005/8/layout/vList2"/>
    <dgm:cxn modelId="{FB0BB7B6-C0B3-4B16-9748-A0DE5FBA661E}" type="presParOf" srcId="{8D61AEFC-6420-4FBE-877C-CB2D8B27078B}" destId="{BE109604-D102-4191-8E57-C6497F1FEA9D}" srcOrd="4" destOrd="0" presId="urn:microsoft.com/office/officeart/2005/8/layout/vList2"/>
    <dgm:cxn modelId="{A1D9CB48-D7EC-4F63-8036-1890504BBA3F}" type="presParOf" srcId="{8D61AEFC-6420-4FBE-877C-CB2D8B27078B}" destId="{D37956E0-2190-4652-AD92-5BFE6486F53F}" srcOrd="5" destOrd="0" presId="urn:microsoft.com/office/officeart/2005/8/layout/vList2"/>
    <dgm:cxn modelId="{56F7DCD1-BD1E-40F7-A7B6-EE62882DE1C2}" type="presParOf" srcId="{8D61AEFC-6420-4FBE-877C-CB2D8B27078B}" destId="{30189033-B799-43E0-A1C8-439BC422E89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14798D-1C62-4986-A676-BCB1661DF93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4653FC3-2F99-464B-8CDF-D873E9244805}">
      <dgm:prSet/>
      <dgm:spPr/>
      <dgm:t>
        <a:bodyPr/>
        <a:lstStyle/>
        <a:p>
          <a:r>
            <a:rPr lang="es-ES" u="sng"/>
            <a:t>Especificidad</a:t>
          </a:r>
          <a:r>
            <a:rPr lang="es-ES"/>
            <a:t>: Aunque la administración se apoye en otras ciencias y técnicas, posee características propias que le proporcionan su carácter específico. No debe confundirse con otras disciplinas similares, como en ocasiones ha sucedido con la contabilidad o la ingeniería industrial.</a:t>
          </a:r>
          <a:endParaRPr lang="en-US"/>
        </a:p>
      </dgm:t>
    </dgm:pt>
    <dgm:pt modelId="{B578A96C-D3A2-4870-AAD7-36F5C2D7A2B3}" type="parTrans" cxnId="{D3FCA381-E9BC-4A26-A6E2-42EEF51102D7}">
      <dgm:prSet/>
      <dgm:spPr/>
      <dgm:t>
        <a:bodyPr/>
        <a:lstStyle/>
        <a:p>
          <a:endParaRPr lang="en-US"/>
        </a:p>
      </dgm:t>
    </dgm:pt>
    <dgm:pt modelId="{80C39AEB-77C0-4876-8342-3584BC49A902}" type="sibTrans" cxnId="{D3FCA381-E9BC-4A26-A6E2-42EEF51102D7}">
      <dgm:prSet/>
      <dgm:spPr/>
      <dgm:t>
        <a:bodyPr/>
        <a:lstStyle/>
        <a:p>
          <a:endParaRPr lang="en-US"/>
        </a:p>
      </dgm:t>
    </dgm:pt>
    <dgm:pt modelId="{8D8469EF-7DDA-4EB0-912C-05E34D13A58B}">
      <dgm:prSet/>
      <dgm:spPr/>
      <dgm:t>
        <a:bodyPr/>
        <a:lstStyle/>
        <a:p>
          <a:r>
            <a:rPr lang="es-ES" u="sng"/>
            <a:t>Interdisciplinariedad</a:t>
          </a:r>
          <a:r>
            <a:rPr lang="es-ES" b="1"/>
            <a:t>:</a:t>
          </a:r>
          <a:r>
            <a:rPr lang="es-ES"/>
            <a:t> La administración tiene mucha afinidad con todas las ciencias y técnicas relacionadas con la eficiencia en el trabajo.</a:t>
          </a:r>
          <a:endParaRPr lang="en-US"/>
        </a:p>
      </dgm:t>
    </dgm:pt>
    <dgm:pt modelId="{23844F53-C647-4E11-A97A-F69A0E40CA6B}" type="parTrans" cxnId="{F3F861ED-E1D0-484D-8D38-989D4042BFFA}">
      <dgm:prSet/>
      <dgm:spPr/>
      <dgm:t>
        <a:bodyPr/>
        <a:lstStyle/>
        <a:p>
          <a:endParaRPr lang="en-US"/>
        </a:p>
      </dgm:t>
    </dgm:pt>
    <dgm:pt modelId="{D5ADB1AB-4A6B-4120-ABE5-D0F9E9B71739}" type="sibTrans" cxnId="{F3F861ED-E1D0-484D-8D38-989D4042BFFA}">
      <dgm:prSet/>
      <dgm:spPr/>
      <dgm:t>
        <a:bodyPr/>
        <a:lstStyle/>
        <a:p>
          <a:endParaRPr lang="en-US"/>
        </a:p>
      </dgm:t>
    </dgm:pt>
    <dgm:pt modelId="{60F07C17-CAE7-4DA7-888F-37E91E83F157}">
      <dgm:prSet/>
      <dgm:spPr/>
      <dgm:t>
        <a:bodyPr/>
        <a:lstStyle/>
        <a:p>
          <a:r>
            <a:rPr lang="es-ES" u="sng"/>
            <a:t>Flexibilidad: </a:t>
          </a:r>
          <a:r>
            <a:rPr lang="es-ES"/>
            <a:t>Los principios administrativos se adaptan a las necesidades propias de cada grupo social en donde se apliquen.</a:t>
          </a:r>
          <a:endParaRPr lang="en-US"/>
        </a:p>
      </dgm:t>
    </dgm:pt>
    <dgm:pt modelId="{24403A0C-F36F-4D12-B677-62970B0FBE07}" type="parTrans" cxnId="{1C73426F-20FF-41FE-AF3C-8C994BE5F488}">
      <dgm:prSet/>
      <dgm:spPr/>
      <dgm:t>
        <a:bodyPr/>
        <a:lstStyle/>
        <a:p>
          <a:endParaRPr lang="en-US"/>
        </a:p>
      </dgm:t>
    </dgm:pt>
    <dgm:pt modelId="{6A74E013-469E-4B81-BDE7-A5A47B1BC6C0}" type="sibTrans" cxnId="{1C73426F-20FF-41FE-AF3C-8C994BE5F488}">
      <dgm:prSet/>
      <dgm:spPr/>
      <dgm:t>
        <a:bodyPr/>
        <a:lstStyle/>
        <a:p>
          <a:endParaRPr lang="en-US"/>
        </a:p>
      </dgm:t>
    </dgm:pt>
    <dgm:pt modelId="{7F3DDADC-A4DC-4598-A469-7DDEC563DFE9}" type="pres">
      <dgm:prSet presAssocID="{9214798D-1C62-4986-A676-BCB1661DF933}" presName="linear" presStyleCnt="0">
        <dgm:presLayoutVars>
          <dgm:animLvl val="lvl"/>
          <dgm:resizeHandles val="exact"/>
        </dgm:presLayoutVars>
      </dgm:prSet>
      <dgm:spPr/>
    </dgm:pt>
    <dgm:pt modelId="{D6F23D0F-641A-44B7-968C-B0960B17F6F9}" type="pres">
      <dgm:prSet presAssocID="{34653FC3-2F99-464B-8CDF-D873E9244805}" presName="parentText" presStyleLbl="node1" presStyleIdx="0" presStyleCnt="3">
        <dgm:presLayoutVars>
          <dgm:chMax val="0"/>
          <dgm:bulletEnabled val="1"/>
        </dgm:presLayoutVars>
      </dgm:prSet>
      <dgm:spPr/>
    </dgm:pt>
    <dgm:pt modelId="{488B8C25-2DDB-49AC-A1CF-17B569F88D9A}" type="pres">
      <dgm:prSet presAssocID="{80C39AEB-77C0-4876-8342-3584BC49A902}" presName="spacer" presStyleCnt="0"/>
      <dgm:spPr/>
    </dgm:pt>
    <dgm:pt modelId="{08BC2314-BA1E-4AAA-AA93-63550CEA4BCE}" type="pres">
      <dgm:prSet presAssocID="{8D8469EF-7DDA-4EB0-912C-05E34D13A58B}" presName="parentText" presStyleLbl="node1" presStyleIdx="1" presStyleCnt="3">
        <dgm:presLayoutVars>
          <dgm:chMax val="0"/>
          <dgm:bulletEnabled val="1"/>
        </dgm:presLayoutVars>
      </dgm:prSet>
      <dgm:spPr/>
    </dgm:pt>
    <dgm:pt modelId="{B72953EC-C6E0-4B6F-8285-7B1BF00B509C}" type="pres">
      <dgm:prSet presAssocID="{D5ADB1AB-4A6B-4120-ABE5-D0F9E9B71739}" presName="spacer" presStyleCnt="0"/>
      <dgm:spPr/>
    </dgm:pt>
    <dgm:pt modelId="{34CAD095-1122-48C5-AF89-001B7E3A8B2A}" type="pres">
      <dgm:prSet presAssocID="{60F07C17-CAE7-4DA7-888F-37E91E83F157}" presName="parentText" presStyleLbl="node1" presStyleIdx="2" presStyleCnt="3">
        <dgm:presLayoutVars>
          <dgm:chMax val="0"/>
          <dgm:bulletEnabled val="1"/>
        </dgm:presLayoutVars>
      </dgm:prSet>
      <dgm:spPr/>
    </dgm:pt>
  </dgm:ptLst>
  <dgm:cxnLst>
    <dgm:cxn modelId="{1C73426F-20FF-41FE-AF3C-8C994BE5F488}" srcId="{9214798D-1C62-4986-A676-BCB1661DF933}" destId="{60F07C17-CAE7-4DA7-888F-37E91E83F157}" srcOrd="2" destOrd="0" parTransId="{24403A0C-F36F-4D12-B677-62970B0FBE07}" sibTransId="{6A74E013-469E-4B81-BDE7-A5A47B1BC6C0}"/>
    <dgm:cxn modelId="{733DA37A-E1DE-49C5-B1EA-460C2F578E85}" type="presOf" srcId="{8D8469EF-7DDA-4EB0-912C-05E34D13A58B}" destId="{08BC2314-BA1E-4AAA-AA93-63550CEA4BCE}" srcOrd="0" destOrd="0" presId="urn:microsoft.com/office/officeart/2005/8/layout/vList2"/>
    <dgm:cxn modelId="{D3FCA381-E9BC-4A26-A6E2-42EEF51102D7}" srcId="{9214798D-1C62-4986-A676-BCB1661DF933}" destId="{34653FC3-2F99-464B-8CDF-D873E9244805}" srcOrd="0" destOrd="0" parTransId="{B578A96C-D3A2-4870-AAD7-36F5C2D7A2B3}" sibTransId="{80C39AEB-77C0-4876-8342-3584BC49A902}"/>
    <dgm:cxn modelId="{679DD3AA-5B6A-4791-9C41-CE0BFC9089D1}" type="presOf" srcId="{34653FC3-2F99-464B-8CDF-D873E9244805}" destId="{D6F23D0F-641A-44B7-968C-B0960B17F6F9}" srcOrd="0" destOrd="0" presId="urn:microsoft.com/office/officeart/2005/8/layout/vList2"/>
    <dgm:cxn modelId="{A5F253C4-8D27-416C-99E0-FD1F5328FFAE}" type="presOf" srcId="{9214798D-1C62-4986-A676-BCB1661DF933}" destId="{7F3DDADC-A4DC-4598-A469-7DDEC563DFE9}" srcOrd="0" destOrd="0" presId="urn:microsoft.com/office/officeart/2005/8/layout/vList2"/>
    <dgm:cxn modelId="{A6C320D1-8116-40C5-887D-1F6E2BBC906B}" type="presOf" srcId="{60F07C17-CAE7-4DA7-888F-37E91E83F157}" destId="{34CAD095-1122-48C5-AF89-001B7E3A8B2A}" srcOrd="0" destOrd="0" presId="urn:microsoft.com/office/officeart/2005/8/layout/vList2"/>
    <dgm:cxn modelId="{F3F861ED-E1D0-484D-8D38-989D4042BFFA}" srcId="{9214798D-1C62-4986-A676-BCB1661DF933}" destId="{8D8469EF-7DDA-4EB0-912C-05E34D13A58B}" srcOrd="1" destOrd="0" parTransId="{23844F53-C647-4E11-A97A-F69A0E40CA6B}" sibTransId="{D5ADB1AB-4A6B-4120-ABE5-D0F9E9B71739}"/>
    <dgm:cxn modelId="{ABF29D21-91FA-4166-B208-5AFE599B8E57}" type="presParOf" srcId="{7F3DDADC-A4DC-4598-A469-7DDEC563DFE9}" destId="{D6F23D0F-641A-44B7-968C-B0960B17F6F9}" srcOrd="0" destOrd="0" presId="urn:microsoft.com/office/officeart/2005/8/layout/vList2"/>
    <dgm:cxn modelId="{22B0ED6A-CA8E-4670-A640-7E6DFDBF347B}" type="presParOf" srcId="{7F3DDADC-A4DC-4598-A469-7DDEC563DFE9}" destId="{488B8C25-2DDB-49AC-A1CF-17B569F88D9A}" srcOrd="1" destOrd="0" presId="urn:microsoft.com/office/officeart/2005/8/layout/vList2"/>
    <dgm:cxn modelId="{35CA6F21-44F8-48F0-8601-855EA9241B5A}" type="presParOf" srcId="{7F3DDADC-A4DC-4598-A469-7DDEC563DFE9}" destId="{08BC2314-BA1E-4AAA-AA93-63550CEA4BCE}" srcOrd="2" destOrd="0" presId="urn:microsoft.com/office/officeart/2005/8/layout/vList2"/>
    <dgm:cxn modelId="{A939DFE1-17F7-48E4-AC60-C244CF9F882F}" type="presParOf" srcId="{7F3DDADC-A4DC-4598-A469-7DDEC563DFE9}" destId="{B72953EC-C6E0-4B6F-8285-7B1BF00B509C}" srcOrd="3" destOrd="0" presId="urn:microsoft.com/office/officeart/2005/8/layout/vList2"/>
    <dgm:cxn modelId="{B98D7C8C-1BBB-4A88-AD9D-09FE0F24828C}" type="presParOf" srcId="{7F3DDADC-A4DC-4598-A469-7DDEC563DFE9}" destId="{34CAD095-1122-48C5-AF89-001B7E3A8B2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102ABC-3DB1-4394-8191-0E11042318EE}" type="doc">
      <dgm:prSet loTypeId="urn:microsoft.com/office/officeart/2005/8/layout/matrix2" loCatId="matrix" qsTypeId="urn:microsoft.com/office/officeart/2005/8/quickstyle/simple1" qsCatId="simple" csTypeId="urn:microsoft.com/office/officeart/2005/8/colors/colorful5" csCatId="colorful"/>
      <dgm:spPr/>
      <dgm:t>
        <a:bodyPr/>
        <a:lstStyle/>
        <a:p>
          <a:endParaRPr lang="en-US"/>
        </a:p>
      </dgm:t>
    </dgm:pt>
    <dgm:pt modelId="{B6EF091E-F68F-4460-B46F-AB16035DD6B4}">
      <dgm:prSet/>
      <dgm:spPr/>
      <dgm:t>
        <a:bodyPr/>
        <a:lstStyle/>
        <a:p>
          <a:r>
            <a:rPr lang="es-ES_tradnl" u="sng"/>
            <a:t>Factores políticos o legislativos</a:t>
          </a:r>
          <a:r>
            <a:rPr lang="es-ES_tradnl"/>
            <a:t>: leyes, impuestos que afectan la actividad del negocio.</a:t>
          </a:r>
          <a:endParaRPr lang="en-US"/>
        </a:p>
      </dgm:t>
    </dgm:pt>
    <dgm:pt modelId="{268BF0F0-4B2C-4E7C-AA87-D086428D4A4E}" type="parTrans" cxnId="{A96FC80C-440B-4B58-BD84-863D44FC1C7D}">
      <dgm:prSet/>
      <dgm:spPr/>
      <dgm:t>
        <a:bodyPr/>
        <a:lstStyle/>
        <a:p>
          <a:endParaRPr lang="en-US"/>
        </a:p>
      </dgm:t>
    </dgm:pt>
    <dgm:pt modelId="{2AC02AE4-E516-4CEA-97E8-86AA3478EF1E}" type="sibTrans" cxnId="{A96FC80C-440B-4B58-BD84-863D44FC1C7D}">
      <dgm:prSet/>
      <dgm:spPr/>
      <dgm:t>
        <a:bodyPr/>
        <a:lstStyle/>
        <a:p>
          <a:endParaRPr lang="en-US"/>
        </a:p>
      </dgm:t>
    </dgm:pt>
    <dgm:pt modelId="{61EFF22F-EFEA-4AC1-B449-BB6E245666F0}">
      <dgm:prSet/>
      <dgm:spPr/>
      <dgm:t>
        <a:bodyPr/>
        <a:lstStyle/>
        <a:p>
          <a:r>
            <a:rPr lang="es-ES_tradnl" u="sng"/>
            <a:t>Sociales o culturales</a:t>
          </a:r>
          <a:r>
            <a:rPr lang="es-ES_tradnl"/>
            <a:t>: por ejemplo, sería un error abrir un frigorífico de carne en la India, en donde las vacas son sagradas.</a:t>
          </a:r>
          <a:endParaRPr lang="en-US"/>
        </a:p>
      </dgm:t>
    </dgm:pt>
    <dgm:pt modelId="{9010F8A5-7CDD-431C-B347-31474B2A82AE}" type="parTrans" cxnId="{4B1AB4B6-10BE-4CBE-8310-E0B3CA0BF67C}">
      <dgm:prSet/>
      <dgm:spPr/>
      <dgm:t>
        <a:bodyPr/>
        <a:lstStyle/>
        <a:p>
          <a:endParaRPr lang="en-US"/>
        </a:p>
      </dgm:t>
    </dgm:pt>
    <dgm:pt modelId="{16E0F02D-B079-4B75-B1E1-6CB2D2FA48CC}" type="sibTrans" cxnId="{4B1AB4B6-10BE-4CBE-8310-E0B3CA0BF67C}">
      <dgm:prSet/>
      <dgm:spPr/>
      <dgm:t>
        <a:bodyPr/>
        <a:lstStyle/>
        <a:p>
          <a:endParaRPr lang="en-US"/>
        </a:p>
      </dgm:t>
    </dgm:pt>
    <dgm:pt modelId="{2CFE5538-906A-4D52-9190-5519602394D5}">
      <dgm:prSet/>
      <dgm:spPr/>
      <dgm:t>
        <a:bodyPr/>
        <a:lstStyle/>
        <a:p>
          <a:r>
            <a:rPr lang="es-ES_tradnl" u="sng"/>
            <a:t>Económicos o financieros</a:t>
          </a:r>
          <a:r>
            <a:rPr lang="es-ES_tradnl"/>
            <a:t>: como el incremento en las tasas de interés de créditos bancarios</a:t>
          </a:r>
          <a:endParaRPr lang="en-US"/>
        </a:p>
      </dgm:t>
    </dgm:pt>
    <dgm:pt modelId="{6E9B32D8-F796-403C-AEA3-0FD2FCD6C3BB}" type="parTrans" cxnId="{BD298CCA-3176-4D33-99DC-A68145082047}">
      <dgm:prSet/>
      <dgm:spPr/>
      <dgm:t>
        <a:bodyPr/>
        <a:lstStyle/>
        <a:p>
          <a:endParaRPr lang="en-US"/>
        </a:p>
      </dgm:t>
    </dgm:pt>
    <dgm:pt modelId="{8736E1EE-F550-4322-A306-344794D7DB51}" type="sibTrans" cxnId="{BD298CCA-3176-4D33-99DC-A68145082047}">
      <dgm:prSet/>
      <dgm:spPr/>
      <dgm:t>
        <a:bodyPr/>
        <a:lstStyle/>
        <a:p>
          <a:endParaRPr lang="en-US"/>
        </a:p>
      </dgm:t>
    </dgm:pt>
    <dgm:pt modelId="{D66C1070-BA63-4293-BDE5-6D5F2634F0F9}">
      <dgm:prSet/>
      <dgm:spPr/>
      <dgm:t>
        <a:bodyPr/>
        <a:lstStyle/>
        <a:p>
          <a:r>
            <a:rPr lang="es-ES_tradnl" u="sng"/>
            <a:t>Tecnológicos</a:t>
          </a:r>
          <a:r>
            <a:rPr lang="es-ES_tradnl"/>
            <a:t>: comercio electrónico, avances científicos, internet y nuevas alternativas de comunicación.</a:t>
          </a:r>
          <a:endParaRPr lang="en-US"/>
        </a:p>
      </dgm:t>
    </dgm:pt>
    <dgm:pt modelId="{E2973B36-87E9-4E3B-9B22-7AA2B3D70C37}" type="parTrans" cxnId="{262EBC94-086C-4B22-81AA-D09A0C07281C}">
      <dgm:prSet/>
      <dgm:spPr/>
      <dgm:t>
        <a:bodyPr/>
        <a:lstStyle/>
        <a:p>
          <a:endParaRPr lang="en-US"/>
        </a:p>
      </dgm:t>
    </dgm:pt>
    <dgm:pt modelId="{530C7746-AD74-4B1E-960A-19DF72508854}" type="sibTrans" cxnId="{262EBC94-086C-4B22-81AA-D09A0C07281C}">
      <dgm:prSet/>
      <dgm:spPr/>
      <dgm:t>
        <a:bodyPr/>
        <a:lstStyle/>
        <a:p>
          <a:endParaRPr lang="en-US"/>
        </a:p>
      </dgm:t>
    </dgm:pt>
    <dgm:pt modelId="{E585179F-B3EE-4298-BA37-A3A228516A5D}" type="pres">
      <dgm:prSet presAssocID="{32102ABC-3DB1-4394-8191-0E11042318EE}" presName="matrix" presStyleCnt="0">
        <dgm:presLayoutVars>
          <dgm:chMax val="1"/>
          <dgm:dir/>
          <dgm:resizeHandles val="exact"/>
        </dgm:presLayoutVars>
      </dgm:prSet>
      <dgm:spPr/>
    </dgm:pt>
    <dgm:pt modelId="{B44DE09D-9AE9-4241-A917-0B99EF6E9AEB}" type="pres">
      <dgm:prSet presAssocID="{32102ABC-3DB1-4394-8191-0E11042318EE}" presName="axisShape" presStyleLbl="bgShp" presStyleIdx="0" presStyleCnt="1"/>
      <dgm:spPr/>
    </dgm:pt>
    <dgm:pt modelId="{3AD42235-B764-41BE-86CB-027311E95E2C}" type="pres">
      <dgm:prSet presAssocID="{32102ABC-3DB1-4394-8191-0E11042318EE}" presName="rect1" presStyleLbl="node1" presStyleIdx="0" presStyleCnt="4">
        <dgm:presLayoutVars>
          <dgm:chMax val="0"/>
          <dgm:chPref val="0"/>
          <dgm:bulletEnabled val="1"/>
        </dgm:presLayoutVars>
      </dgm:prSet>
      <dgm:spPr/>
    </dgm:pt>
    <dgm:pt modelId="{E242761A-06FE-49E4-9CE0-0A56E6F08BB0}" type="pres">
      <dgm:prSet presAssocID="{32102ABC-3DB1-4394-8191-0E11042318EE}" presName="rect2" presStyleLbl="node1" presStyleIdx="1" presStyleCnt="4">
        <dgm:presLayoutVars>
          <dgm:chMax val="0"/>
          <dgm:chPref val="0"/>
          <dgm:bulletEnabled val="1"/>
        </dgm:presLayoutVars>
      </dgm:prSet>
      <dgm:spPr/>
    </dgm:pt>
    <dgm:pt modelId="{5294C103-1F6F-4D97-9326-FB972D2BB484}" type="pres">
      <dgm:prSet presAssocID="{32102ABC-3DB1-4394-8191-0E11042318EE}" presName="rect3" presStyleLbl="node1" presStyleIdx="2" presStyleCnt="4">
        <dgm:presLayoutVars>
          <dgm:chMax val="0"/>
          <dgm:chPref val="0"/>
          <dgm:bulletEnabled val="1"/>
        </dgm:presLayoutVars>
      </dgm:prSet>
      <dgm:spPr/>
    </dgm:pt>
    <dgm:pt modelId="{BB614FAF-08C9-47C0-B2E0-D09133D72206}" type="pres">
      <dgm:prSet presAssocID="{32102ABC-3DB1-4394-8191-0E11042318EE}" presName="rect4" presStyleLbl="node1" presStyleIdx="3" presStyleCnt="4">
        <dgm:presLayoutVars>
          <dgm:chMax val="0"/>
          <dgm:chPref val="0"/>
          <dgm:bulletEnabled val="1"/>
        </dgm:presLayoutVars>
      </dgm:prSet>
      <dgm:spPr/>
    </dgm:pt>
  </dgm:ptLst>
  <dgm:cxnLst>
    <dgm:cxn modelId="{A96FC80C-440B-4B58-BD84-863D44FC1C7D}" srcId="{32102ABC-3DB1-4394-8191-0E11042318EE}" destId="{B6EF091E-F68F-4460-B46F-AB16035DD6B4}" srcOrd="0" destOrd="0" parTransId="{268BF0F0-4B2C-4E7C-AA87-D086428D4A4E}" sibTransId="{2AC02AE4-E516-4CEA-97E8-86AA3478EF1E}"/>
    <dgm:cxn modelId="{2839AB6A-A67F-4C58-A715-7839B49415A1}" type="presOf" srcId="{B6EF091E-F68F-4460-B46F-AB16035DD6B4}" destId="{3AD42235-B764-41BE-86CB-027311E95E2C}" srcOrd="0" destOrd="0" presId="urn:microsoft.com/office/officeart/2005/8/layout/matrix2"/>
    <dgm:cxn modelId="{38450283-3A05-4F74-873A-220C02F6CF94}" type="presOf" srcId="{2CFE5538-906A-4D52-9190-5519602394D5}" destId="{5294C103-1F6F-4D97-9326-FB972D2BB484}" srcOrd="0" destOrd="0" presId="urn:microsoft.com/office/officeart/2005/8/layout/matrix2"/>
    <dgm:cxn modelId="{262EBC94-086C-4B22-81AA-D09A0C07281C}" srcId="{32102ABC-3DB1-4394-8191-0E11042318EE}" destId="{D66C1070-BA63-4293-BDE5-6D5F2634F0F9}" srcOrd="3" destOrd="0" parTransId="{E2973B36-87E9-4E3B-9B22-7AA2B3D70C37}" sibTransId="{530C7746-AD74-4B1E-960A-19DF72508854}"/>
    <dgm:cxn modelId="{BD92DFA1-EC94-4B3E-A973-BF1BADB1392C}" type="presOf" srcId="{D66C1070-BA63-4293-BDE5-6D5F2634F0F9}" destId="{BB614FAF-08C9-47C0-B2E0-D09133D72206}" srcOrd="0" destOrd="0" presId="urn:microsoft.com/office/officeart/2005/8/layout/matrix2"/>
    <dgm:cxn modelId="{4B1AB4B6-10BE-4CBE-8310-E0B3CA0BF67C}" srcId="{32102ABC-3DB1-4394-8191-0E11042318EE}" destId="{61EFF22F-EFEA-4AC1-B449-BB6E245666F0}" srcOrd="1" destOrd="0" parTransId="{9010F8A5-7CDD-431C-B347-31474B2A82AE}" sibTransId="{16E0F02D-B079-4B75-B1E1-6CB2D2FA48CC}"/>
    <dgm:cxn modelId="{BD298CCA-3176-4D33-99DC-A68145082047}" srcId="{32102ABC-3DB1-4394-8191-0E11042318EE}" destId="{2CFE5538-906A-4D52-9190-5519602394D5}" srcOrd="2" destOrd="0" parTransId="{6E9B32D8-F796-403C-AEA3-0FD2FCD6C3BB}" sibTransId="{8736E1EE-F550-4322-A306-344794D7DB51}"/>
    <dgm:cxn modelId="{B791D4D4-23BB-4690-B603-1A9064D1631B}" type="presOf" srcId="{32102ABC-3DB1-4394-8191-0E11042318EE}" destId="{E585179F-B3EE-4298-BA37-A3A228516A5D}" srcOrd="0" destOrd="0" presId="urn:microsoft.com/office/officeart/2005/8/layout/matrix2"/>
    <dgm:cxn modelId="{7E14A8ED-9BFA-4CD4-84F4-FA77D8CC2DFE}" type="presOf" srcId="{61EFF22F-EFEA-4AC1-B449-BB6E245666F0}" destId="{E242761A-06FE-49E4-9CE0-0A56E6F08BB0}" srcOrd="0" destOrd="0" presId="urn:microsoft.com/office/officeart/2005/8/layout/matrix2"/>
    <dgm:cxn modelId="{EE807ABA-2CFC-45EB-B17F-7BBA9C6D5079}" type="presParOf" srcId="{E585179F-B3EE-4298-BA37-A3A228516A5D}" destId="{B44DE09D-9AE9-4241-A917-0B99EF6E9AEB}" srcOrd="0" destOrd="0" presId="urn:microsoft.com/office/officeart/2005/8/layout/matrix2"/>
    <dgm:cxn modelId="{4304477A-803E-4E2B-B725-AC0BC783406F}" type="presParOf" srcId="{E585179F-B3EE-4298-BA37-A3A228516A5D}" destId="{3AD42235-B764-41BE-86CB-027311E95E2C}" srcOrd="1" destOrd="0" presId="urn:microsoft.com/office/officeart/2005/8/layout/matrix2"/>
    <dgm:cxn modelId="{ABA5BCE4-F88A-4F5C-8F5B-F4E5BF8F4C70}" type="presParOf" srcId="{E585179F-B3EE-4298-BA37-A3A228516A5D}" destId="{E242761A-06FE-49E4-9CE0-0A56E6F08BB0}" srcOrd="2" destOrd="0" presId="urn:microsoft.com/office/officeart/2005/8/layout/matrix2"/>
    <dgm:cxn modelId="{27E2717F-ACA5-4452-92D2-120AD0BC0C78}" type="presParOf" srcId="{E585179F-B3EE-4298-BA37-A3A228516A5D}" destId="{5294C103-1F6F-4D97-9326-FB972D2BB484}" srcOrd="3" destOrd="0" presId="urn:microsoft.com/office/officeart/2005/8/layout/matrix2"/>
    <dgm:cxn modelId="{7FDE3F54-0C6F-4276-8187-80FA6F26A9B5}" type="presParOf" srcId="{E585179F-B3EE-4298-BA37-A3A228516A5D}" destId="{BB614FAF-08C9-47C0-B2E0-D09133D7220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2B3964-DF84-4D9C-9A94-A99FCEA5CBD2}" type="doc">
      <dgm:prSet loTypeId="urn:microsoft.com/office/officeart/2005/8/layout/radial6" loCatId="relationship" qsTypeId="urn:microsoft.com/office/officeart/2005/8/quickstyle/simple2" qsCatId="simple" csTypeId="urn:microsoft.com/office/officeart/2005/8/colors/accent3_2" csCatId="accent3" phldr="1"/>
      <dgm:spPr/>
      <dgm:t>
        <a:bodyPr/>
        <a:lstStyle/>
        <a:p>
          <a:endParaRPr lang="es-MX"/>
        </a:p>
      </dgm:t>
    </dgm:pt>
    <dgm:pt modelId="{405AEB4E-E0F3-4326-B827-FFA927201B44}">
      <dgm:prSet phldrT="[Texto]"/>
      <dgm:spPr/>
      <dgm:t>
        <a:bodyPr/>
        <a:lstStyle/>
        <a:p>
          <a:r>
            <a:rPr lang="es-MX" dirty="0"/>
            <a:t>Empresa</a:t>
          </a:r>
        </a:p>
      </dgm:t>
    </dgm:pt>
    <dgm:pt modelId="{B4A8DFB5-76C8-42D5-9E99-9062D57A6285}" type="parTrans" cxnId="{ADFA33D2-FFB3-45F4-B852-9C785B4B517C}">
      <dgm:prSet/>
      <dgm:spPr/>
      <dgm:t>
        <a:bodyPr/>
        <a:lstStyle/>
        <a:p>
          <a:endParaRPr lang="es-MX"/>
        </a:p>
      </dgm:t>
    </dgm:pt>
    <dgm:pt modelId="{E9B70C81-29F9-4116-8521-A74ED9F7FE74}" type="sibTrans" cxnId="{ADFA33D2-FFB3-45F4-B852-9C785B4B517C}">
      <dgm:prSet/>
      <dgm:spPr/>
      <dgm:t>
        <a:bodyPr/>
        <a:lstStyle/>
        <a:p>
          <a:endParaRPr lang="es-MX"/>
        </a:p>
      </dgm:t>
    </dgm:pt>
    <dgm:pt modelId="{78072C35-B241-4508-9358-07217BDAEE11}">
      <dgm:prSet phldrT="[Texto]"/>
      <dgm:spPr/>
      <dgm:t>
        <a:bodyPr/>
        <a:lstStyle/>
        <a:p>
          <a:r>
            <a:rPr lang="es-MX" dirty="0"/>
            <a:t>Clientes</a:t>
          </a:r>
        </a:p>
      </dgm:t>
    </dgm:pt>
    <dgm:pt modelId="{7258C947-E303-4B5E-A4A5-7720F4893DB2}" type="parTrans" cxnId="{7AB37C33-6370-4CFE-BB58-5E28B5908C77}">
      <dgm:prSet/>
      <dgm:spPr/>
      <dgm:t>
        <a:bodyPr/>
        <a:lstStyle/>
        <a:p>
          <a:endParaRPr lang="es-MX"/>
        </a:p>
      </dgm:t>
    </dgm:pt>
    <dgm:pt modelId="{8B265B44-0C46-4E32-8799-866BF7F576C0}" type="sibTrans" cxnId="{7AB37C33-6370-4CFE-BB58-5E28B5908C77}">
      <dgm:prSet/>
      <dgm:spPr/>
      <dgm:t>
        <a:bodyPr/>
        <a:lstStyle/>
        <a:p>
          <a:endParaRPr lang="es-MX"/>
        </a:p>
      </dgm:t>
    </dgm:pt>
    <dgm:pt modelId="{B3B53248-E201-4392-8C32-B8E6B1CBED49}">
      <dgm:prSet phldrT="[Texto]"/>
      <dgm:spPr/>
      <dgm:t>
        <a:bodyPr/>
        <a:lstStyle/>
        <a:p>
          <a:r>
            <a:rPr lang="es-MX" dirty="0"/>
            <a:t>Competencia</a:t>
          </a:r>
        </a:p>
      </dgm:t>
    </dgm:pt>
    <dgm:pt modelId="{FA885DF0-0738-4E49-A775-EF38CA81A804}" type="parTrans" cxnId="{19D4BCAC-65CE-4FE5-86DE-CE1E7E8695D7}">
      <dgm:prSet/>
      <dgm:spPr/>
      <dgm:t>
        <a:bodyPr/>
        <a:lstStyle/>
        <a:p>
          <a:endParaRPr lang="es-MX"/>
        </a:p>
      </dgm:t>
    </dgm:pt>
    <dgm:pt modelId="{D4F450C4-2F46-4EE5-986D-F7A77BDABFE8}" type="sibTrans" cxnId="{19D4BCAC-65CE-4FE5-86DE-CE1E7E8695D7}">
      <dgm:prSet/>
      <dgm:spPr/>
      <dgm:t>
        <a:bodyPr/>
        <a:lstStyle/>
        <a:p>
          <a:endParaRPr lang="es-MX"/>
        </a:p>
      </dgm:t>
    </dgm:pt>
    <dgm:pt modelId="{833539AC-2D43-480B-826A-18DA6F8BF5C0}">
      <dgm:prSet phldrT="[Texto]"/>
      <dgm:spPr/>
      <dgm:t>
        <a:bodyPr/>
        <a:lstStyle/>
        <a:p>
          <a:r>
            <a:rPr lang="es-MX" dirty="0"/>
            <a:t>Instituciones reguladoras</a:t>
          </a:r>
        </a:p>
      </dgm:t>
    </dgm:pt>
    <dgm:pt modelId="{D2586629-BF39-42D0-A466-541E58D3BC13}" type="parTrans" cxnId="{8FDE7D23-95E2-4479-B657-46FC45CD8F3A}">
      <dgm:prSet/>
      <dgm:spPr/>
      <dgm:t>
        <a:bodyPr/>
        <a:lstStyle/>
        <a:p>
          <a:endParaRPr lang="es-MX"/>
        </a:p>
      </dgm:t>
    </dgm:pt>
    <dgm:pt modelId="{28D4AA0E-0AAD-4712-A3F3-51D48E9D4E5E}" type="sibTrans" cxnId="{8FDE7D23-95E2-4479-B657-46FC45CD8F3A}">
      <dgm:prSet/>
      <dgm:spPr/>
      <dgm:t>
        <a:bodyPr/>
        <a:lstStyle/>
        <a:p>
          <a:endParaRPr lang="es-MX"/>
        </a:p>
      </dgm:t>
    </dgm:pt>
    <dgm:pt modelId="{E1A95349-40C8-4690-9898-070AEB07A275}">
      <dgm:prSet phldrT="[Texto]"/>
      <dgm:spPr/>
      <dgm:t>
        <a:bodyPr/>
        <a:lstStyle/>
        <a:p>
          <a:r>
            <a:rPr lang="es-MX" dirty="0"/>
            <a:t>Proveedores</a:t>
          </a:r>
        </a:p>
      </dgm:t>
    </dgm:pt>
    <dgm:pt modelId="{23BD2EB0-15F7-4645-BADE-25C96DA599E5}" type="parTrans" cxnId="{722B347E-B891-433C-B15F-7AB85C7E91CF}">
      <dgm:prSet/>
      <dgm:spPr/>
      <dgm:t>
        <a:bodyPr/>
        <a:lstStyle/>
        <a:p>
          <a:endParaRPr lang="es-MX"/>
        </a:p>
      </dgm:t>
    </dgm:pt>
    <dgm:pt modelId="{75C706FC-3861-48C1-BB95-7E6B75FB9FF7}" type="sibTrans" cxnId="{722B347E-B891-433C-B15F-7AB85C7E91CF}">
      <dgm:prSet/>
      <dgm:spPr/>
      <dgm:t>
        <a:bodyPr/>
        <a:lstStyle/>
        <a:p>
          <a:endParaRPr lang="es-MX"/>
        </a:p>
      </dgm:t>
    </dgm:pt>
    <dgm:pt modelId="{EE3E73C3-1168-4A67-AFCC-AA6E9F3608F8}" type="pres">
      <dgm:prSet presAssocID="{1C2B3964-DF84-4D9C-9A94-A99FCEA5CBD2}" presName="Name0" presStyleCnt="0">
        <dgm:presLayoutVars>
          <dgm:chMax val="1"/>
          <dgm:dir/>
          <dgm:animLvl val="ctr"/>
          <dgm:resizeHandles val="exact"/>
        </dgm:presLayoutVars>
      </dgm:prSet>
      <dgm:spPr/>
    </dgm:pt>
    <dgm:pt modelId="{F082CBF5-A8E3-44D7-B913-7295ACA70EA1}" type="pres">
      <dgm:prSet presAssocID="{405AEB4E-E0F3-4326-B827-FFA927201B44}" presName="centerShape" presStyleLbl="node0" presStyleIdx="0" presStyleCnt="1"/>
      <dgm:spPr/>
    </dgm:pt>
    <dgm:pt modelId="{E244BD5D-1D44-4A25-9F28-CBC7C4CC1744}" type="pres">
      <dgm:prSet presAssocID="{78072C35-B241-4508-9358-07217BDAEE11}" presName="node" presStyleLbl="node1" presStyleIdx="0" presStyleCnt="4">
        <dgm:presLayoutVars>
          <dgm:bulletEnabled val="1"/>
        </dgm:presLayoutVars>
      </dgm:prSet>
      <dgm:spPr/>
    </dgm:pt>
    <dgm:pt modelId="{B2F730C2-B0A6-44C4-B0F4-59129CF38B97}" type="pres">
      <dgm:prSet presAssocID="{78072C35-B241-4508-9358-07217BDAEE11}" presName="dummy" presStyleCnt="0"/>
      <dgm:spPr/>
    </dgm:pt>
    <dgm:pt modelId="{2CE05300-9CE6-4254-BD00-16E1A7AB8D6F}" type="pres">
      <dgm:prSet presAssocID="{8B265B44-0C46-4E32-8799-866BF7F576C0}" presName="sibTrans" presStyleLbl="sibTrans2D1" presStyleIdx="0" presStyleCnt="4"/>
      <dgm:spPr/>
    </dgm:pt>
    <dgm:pt modelId="{FE67B1C1-8399-49D6-B2E8-E39E2EE21878}" type="pres">
      <dgm:prSet presAssocID="{B3B53248-E201-4392-8C32-B8E6B1CBED49}" presName="node" presStyleLbl="node1" presStyleIdx="1" presStyleCnt="4">
        <dgm:presLayoutVars>
          <dgm:bulletEnabled val="1"/>
        </dgm:presLayoutVars>
      </dgm:prSet>
      <dgm:spPr/>
    </dgm:pt>
    <dgm:pt modelId="{5363CF87-D0A8-45E5-AF0A-5BED9845646F}" type="pres">
      <dgm:prSet presAssocID="{B3B53248-E201-4392-8C32-B8E6B1CBED49}" presName="dummy" presStyleCnt="0"/>
      <dgm:spPr/>
    </dgm:pt>
    <dgm:pt modelId="{80889937-0C99-43C3-B167-81A72463054B}" type="pres">
      <dgm:prSet presAssocID="{D4F450C4-2F46-4EE5-986D-F7A77BDABFE8}" presName="sibTrans" presStyleLbl="sibTrans2D1" presStyleIdx="1" presStyleCnt="4"/>
      <dgm:spPr/>
    </dgm:pt>
    <dgm:pt modelId="{43724090-0BE0-4399-9787-1F5CE58906F2}" type="pres">
      <dgm:prSet presAssocID="{833539AC-2D43-480B-826A-18DA6F8BF5C0}" presName="node" presStyleLbl="node1" presStyleIdx="2" presStyleCnt="4">
        <dgm:presLayoutVars>
          <dgm:bulletEnabled val="1"/>
        </dgm:presLayoutVars>
      </dgm:prSet>
      <dgm:spPr/>
    </dgm:pt>
    <dgm:pt modelId="{C956E221-B7AF-4C1B-9D76-505944A979EB}" type="pres">
      <dgm:prSet presAssocID="{833539AC-2D43-480B-826A-18DA6F8BF5C0}" presName="dummy" presStyleCnt="0"/>
      <dgm:spPr/>
    </dgm:pt>
    <dgm:pt modelId="{033D6BEE-66E8-451B-A410-99C1F39B04B0}" type="pres">
      <dgm:prSet presAssocID="{28D4AA0E-0AAD-4712-A3F3-51D48E9D4E5E}" presName="sibTrans" presStyleLbl="sibTrans2D1" presStyleIdx="2" presStyleCnt="4"/>
      <dgm:spPr/>
    </dgm:pt>
    <dgm:pt modelId="{8884A9AE-3F28-4B5A-B695-72B055F6F25D}" type="pres">
      <dgm:prSet presAssocID="{E1A95349-40C8-4690-9898-070AEB07A275}" presName="node" presStyleLbl="node1" presStyleIdx="3" presStyleCnt="4">
        <dgm:presLayoutVars>
          <dgm:bulletEnabled val="1"/>
        </dgm:presLayoutVars>
      </dgm:prSet>
      <dgm:spPr/>
    </dgm:pt>
    <dgm:pt modelId="{FB9B7132-B752-43B7-B74D-28E306B093DA}" type="pres">
      <dgm:prSet presAssocID="{E1A95349-40C8-4690-9898-070AEB07A275}" presName="dummy" presStyleCnt="0"/>
      <dgm:spPr/>
    </dgm:pt>
    <dgm:pt modelId="{7BA87352-AD2D-4118-89DE-5F1E4AE6A23B}" type="pres">
      <dgm:prSet presAssocID="{75C706FC-3861-48C1-BB95-7E6B75FB9FF7}" presName="sibTrans" presStyleLbl="sibTrans2D1" presStyleIdx="3" presStyleCnt="4"/>
      <dgm:spPr/>
    </dgm:pt>
  </dgm:ptLst>
  <dgm:cxnLst>
    <dgm:cxn modelId="{D8F8F00D-3976-43A5-B58F-AD8ED7269644}" type="presOf" srcId="{28D4AA0E-0AAD-4712-A3F3-51D48E9D4E5E}" destId="{033D6BEE-66E8-451B-A410-99C1F39B04B0}" srcOrd="0" destOrd="0" presId="urn:microsoft.com/office/officeart/2005/8/layout/radial6"/>
    <dgm:cxn modelId="{48535015-07AF-43F1-9E80-355498424FAC}" type="presOf" srcId="{8B265B44-0C46-4E32-8799-866BF7F576C0}" destId="{2CE05300-9CE6-4254-BD00-16E1A7AB8D6F}" srcOrd="0" destOrd="0" presId="urn:microsoft.com/office/officeart/2005/8/layout/radial6"/>
    <dgm:cxn modelId="{8FDE7D23-95E2-4479-B657-46FC45CD8F3A}" srcId="{405AEB4E-E0F3-4326-B827-FFA927201B44}" destId="{833539AC-2D43-480B-826A-18DA6F8BF5C0}" srcOrd="2" destOrd="0" parTransId="{D2586629-BF39-42D0-A466-541E58D3BC13}" sibTransId="{28D4AA0E-0AAD-4712-A3F3-51D48E9D4E5E}"/>
    <dgm:cxn modelId="{7AB37C33-6370-4CFE-BB58-5E28B5908C77}" srcId="{405AEB4E-E0F3-4326-B827-FFA927201B44}" destId="{78072C35-B241-4508-9358-07217BDAEE11}" srcOrd="0" destOrd="0" parTransId="{7258C947-E303-4B5E-A4A5-7720F4893DB2}" sibTransId="{8B265B44-0C46-4E32-8799-866BF7F576C0}"/>
    <dgm:cxn modelId="{A42FBE60-6C46-4D0D-B795-B41F500E71D3}" type="presOf" srcId="{405AEB4E-E0F3-4326-B827-FFA927201B44}" destId="{F082CBF5-A8E3-44D7-B913-7295ACA70EA1}" srcOrd="0" destOrd="0" presId="urn:microsoft.com/office/officeart/2005/8/layout/radial6"/>
    <dgm:cxn modelId="{8851B041-6A0E-410A-8832-40865376B4DE}" type="presOf" srcId="{1C2B3964-DF84-4D9C-9A94-A99FCEA5CBD2}" destId="{EE3E73C3-1168-4A67-AFCC-AA6E9F3608F8}" srcOrd="0" destOrd="0" presId="urn:microsoft.com/office/officeart/2005/8/layout/radial6"/>
    <dgm:cxn modelId="{6122BE47-0D1C-451B-AB59-BFEEA95F6717}" type="presOf" srcId="{75C706FC-3861-48C1-BB95-7E6B75FB9FF7}" destId="{7BA87352-AD2D-4118-89DE-5F1E4AE6A23B}" srcOrd="0" destOrd="0" presId="urn:microsoft.com/office/officeart/2005/8/layout/radial6"/>
    <dgm:cxn modelId="{722B347E-B891-433C-B15F-7AB85C7E91CF}" srcId="{405AEB4E-E0F3-4326-B827-FFA927201B44}" destId="{E1A95349-40C8-4690-9898-070AEB07A275}" srcOrd="3" destOrd="0" parTransId="{23BD2EB0-15F7-4645-BADE-25C96DA599E5}" sibTransId="{75C706FC-3861-48C1-BB95-7E6B75FB9FF7}"/>
    <dgm:cxn modelId="{19D4BCAC-65CE-4FE5-86DE-CE1E7E8695D7}" srcId="{405AEB4E-E0F3-4326-B827-FFA927201B44}" destId="{B3B53248-E201-4392-8C32-B8E6B1CBED49}" srcOrd="1" destOrd="0" parTransId="{FA885DF0-0738-4E49-A775-EF38CA81A804}" sibTransId="{D4F450C4-2F46-4EE5-986D-F7A77BDABFE8}"/>
    <dgm:cxn modelId="{ADFA33D2-FFB3-45F4-B852-9C785B4B517C}" srcId="{1C2B3964-DF84-4D9C-9A94-A99FCEA5CBD2}" destId="{405AEB4E-E0F3-4326-B827-FFA927201B44}" srcOrd="0" destOrd="0" parTransId="{B4A8DFB5-76C8-42D5-9E99-9062D57A6285}" sibTransId="{E9B70C81-29F9-4116-8521-A74ED9F7FE74}"/>
    <dgm:cxn modelId="{D2F905DF-5DB6-4FCB-A718-C0642B33E7CB}" type="presOf" srcId="{D4F450C4-2F46-4EE5-986D-F7A77BDABFE8}" destId="{80889937-0C99-43C3-B167-81A72463054B}" srcOrd="0" destOrd="0" presId="urn:microsoft.com/office/officeart/2005/8/layout/radial6"/>
    <dgm:cxn modelId="{ECBD40F8-80ED-41DC-97F8-97D2D85C1330}" type="presOf" srcId="{78072C35-B241-4508-9358-07217BDAEE11}" destId="{E244BD5D-1D44-4A25-9F28-CBC7C4CC1744}" srcOrd="0" destOrd="0" presId="urn:microsoft.com/office/officeart/2005/8/layout/radial6"/>
    <dgm:cxn modelId="{10526DFB-35A8-42DD-8E64-1A3F623FF907}" type="presOf" srcId="{B3B53248-E201-4392-8C32-B8E6B1CBED49}" destId="{FE67B1C1-8399-49D6-B2E8-E39E2EE21878}" srcOrd="0" destOrd="0" presId="urn:microsoft.com/office/officeart/2005/8/layout/radial6"/>
    <dgm:cxn modelId="{03E52CFC-D3C0-4E3D-87A4-C207B69B6C71}" type="presOf" srcId="{833539AC-2D43-480B-826A-18DA6F8BF5C0}" destId="{43724090-0BE0-4399-9787-1F5CE58906F2}" srcOrd="0" destOrd="0" presId="urn:microsoft.com/office/officeart/2005/8/layout/radial6"/>
    <dgm:cxn modelId="{425BAFFF-A0AF-43A3-8691-5759E9A00C76}" type="presOf" srcId="{E1A95349-40C8-4690-9898-070AEB07A275}" destId="{8884A9AE-3F28-4B5A-B695-72B055F6F25D}" srcOrd="0" destOrd="0" presId="urn:microsoft.com/office/officeart/2005/8/layout/radial6"/>
    <dgm:cxn modelId="{2DB445DD-E244-4A92-A3A0-4DE40A4BE7C1}" type="presParOf" srcId="{EE3E73C3-1168-4A67-AFCC-AA6E9F3608F8}" destId="{F082CBF5-A8E3-44D7-B913-7295ACA70EA1}" srcOrd="0" destOrd="0" presId="urn:microsoft.com/office/officeart/2005/8/layout/radial6"/>
    <dgm:cxn modelId="{283A0C3C-3A2F-4746-8A75-280419447788}" type="presParOf" srcId="{EE3E73C3-1168-4A67-AFCC-AA6E9F3608F8}" destId="{E244BD5D-1D44-4A25-9F28-CBC7C4CC1744}" srcOrd="1" destOrd="0" presId="urn:microsoft.com/office/officeart/2005/8/layout/radial6"/>
    <dgm:cxn modelId="{14BB739E-3DBD-4766-A79B-FA1BE016DB90}" type="presParOf" srcId="{EE3E73C3-1168-4A67-AFCC-AA6E9F3608F8}" destId="{B2F730C2-B0A6-44C4-B0F4-59129CF38B97}" srcOrd="2" destOrd="0" presId="urn:microsoft.com/office/officeart/2005/8/layout/radial6"/>
    <dgm:cxn modelId="{29C634AF-B2F7-418A-820E-03806F7CEFF1}" type="presParOf" srcId="{EE3E73C3-1168-4A67-AFCC-AA6E9F3608F8}" destId="{2CE05300-9CE6-4254-BD00-16E1A7AB8D6F}" srcOrd="3" destOrd="0" presId="urn:microsoft.com/office/officeart/2005/8/layout/radial6"/>
    <dgm:cxn modelId="{516B6AF0-7269-47A8-928A-D36B68B4A754}" type="presParOf" srcId="{EE3E73C3-1168-4A67-AFCC-AA6E9F3608F8}" destId="{FE67B1C1-8399-49D6-B2E8-E39E2EE21878}" srcOrd="4" destOrd="0" presId="urn:microsoft.com/office/officeart/2005/8/layout/radial6"/>
    <dgm:cxn modelId="{3C71D4DB-88C8-4938-BBAE-9379704BAD37}" type="presParOf" srcId="{EE3E73C3-1168-4A67-AFCC-AA6E9F3608F8}" destId="{5363CF87-D0A8-45E5-AF0A-5BED9845646F}" srcOrd="5" destOrd="0" presId="urn:microsoft.com/office/officeart/2005/8/layout/radial6"/>
    <dgm:cxn modelId="{6D94146E-1C65-45B5-8B69-CDEB4B7259B4}" type="presParOf" srcId="{EE3E73C3-1168-4A67-AFCC-AA6E9F3608F8}" destId="{80889937-0C99-43C3-B167-81A72463054B}" srcOrd="6" destOrd="0" presId="urn:microsoft.com/office/officeart/2005/8/layout/radial6"/>
    <dgm:cxn modelId="{9B26E1BD-3D84-4FF9-8225-F93FA37D0796}" type="presParOf" srcId="{EE3E73C3-1168-4A67-AFCC-AA6E9F3608F8}" destId="{43724090-0BE0-4399-9787-1F5CE58906F2}" srcOrd="7" destOrd="0" presId="urn:microsoft.com/office/officeart/2005/8/layout/radial6"/>
    <dgm:cxn modelId="{50C5116A-4B45-4A10-B6C9-75436179E144}" type="presParOf" srcId="{EE3E73C3-1168-4A67-AFCC-AA6E9F3608F8}" destId="{C956E221-B7AF-4C1B-9D76-505944A979EB}" srcOrd="8" destOrd="0" presId="urn:microsoft.com/office/officeart/2005/8/layout/radial6"/>
    <dgm:cxn modelId="{9AD0E347-7FCC-45EA-8684-22B2EC53C410}" type="presParOf" srcId="{EE3E73C3-1168-4A67-AFCC-AA6E9F3608F8}" destId="{033D6BEE-66E8-451B-A410-99C1F39B04B0}" srcOrd="9" destOrd="0" presId="urn:microsoft.com/office/officeart/2005/8/layout/radial6"/>
    <dgm:cxn modelId="{9869AF69-3828-4B3B-99FC-BC2200F662F5}" type="presParOf" srcId="{EE3E73C3-1168-4A67-AFCC-AA6E9F3608F8}" destId="{8884A9AE-3F28-4B5A-B695-72B055F6F25D}" srcOrd="10" destOrd="0" presId="urn:microsoft.com/office/officeart/2005/8/layout/radial6"/>
    <dgm:cxn modelId="{737AAD29-2C95-42C1-A386-F1F072219196}" type="presParOf" srcId="{EE3E73C3-1168-4A67-AFCC-AA6E9F3608F8}" destId="{FB9B7132-B752-43B7-B74D-28E306B093DA}" srcOrd="11" destOrd="0" presId="urn:microsoft.com/office/officeart/2005/8/layout/radial6"/>
    <dgm:cxn modelId="{7AAA7C57-60C0-42F7-AFDD-8B58B51445BD}" type="presParOf" srcId="{EE3E73C3-1168-4A67-AFCC-AA6E9F3608F8}" destId="{7BA87352-AD2D-4118-89DE-5F1E4AE6A23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C46A5-6A10-4DD4-B74F-1F87D0F6D62D}">
      <dsp:nvSpPr>
        <dsp:cNvPr id="0" name=""/>
        <dsp:cNvSpPr/>
      </dsp:nvSpPr>
      <dsp:spPr>
        <a:xfrm>
          <a:off x="7239" y="601"/>
          <a:ext cx="4768848" cy="197161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_tradnl" sz="1500" kern="1200"/>
            <a:t>Etimológicamente el término administración proviene del latín y </a:t>
          </a:r>
          <a:r>
            <a:rPr lang="es-ES" sz="1500" kern="1200"/>
            <a:t>se forma del prefijo "</a:t>
          </a:r>
          <a:r>
            <a:rPr lang="es-ES" sz="1500" i="1" kern="1200"/>
            <a:t>ad</a:t>
          </a:r>
          <a:r>
            <a:rPr lang="es-ES" sz="1500" kern="1200"/>
            <a:t>", hacia, y de "</a:t>
          </a:r>
          <a:r>
            <a:rPr lang="es-ES" sz="1500" i="1" kern="1200"/>
            <a:t>ministratio</a:t>
          </a:r>
          <a:r>
            <a:rPr lang="es-ES" sz="1500" kern="1200"/>
            <a:t>". Esta última palabra viene a su vez de "</a:t>
          </a:r>
          <a:r>
            <a:rPr lang="es-ES" sz="1500" i="1" kern="1200"/>
            <a:t>minister</a:t>
          </a:r>
          <a:r>
            <a:rPr lang="es-ES" sz="1500" kern="1200"/>
            <a:t>", vocablo compuesto de "</a:t>
          </a:r>
          <a:r>
            <a:rPr lang="es-ES" sz="1500" i="1" kern="1200"/>
            <a:t>minus</a:t>
          </a:r>
          <a:r>
            <a:rPr lang="es-ES" sz="1500" kern="1200"/>
            <a:t>", comparativo de inferioridad, y del sufijo "</a:t>
          </a:r>
          <a:r>
            <a:rPr lang="es-ES" sz="1500" i="1" kern="1200"/>
            <a:t>ter</a:t>
          </a:r>
          <a:r>
            <a:rPr lang="es-ES" sz="1500" kern="1200"/>
            <a:t>", que sirve como término de comparación. </a:t>
          </a:r>
          <a:r>
            <a:rPr lang="es-ES" sz="1500" i="1" kern="1200"/>
            <a:t>Minister</a:t>
          </a:r>
          <a:r>
            <a:rPr lang="es-ES" sz="1500" kern="1200"/>
            <a:t> expresa subordinación u obediencia, el que realiza una función bajo el mando de otro, es decir, el que presta un servicio a otro. </a:t>
          </a:r>
          <a:endParaRPr lang="en-US" sz="1500" kern="1200"/>
        </a:p>
      </dsp:txBody>
      <dsp:txXfrm>
        <a:off x="64986" y="58348"/>
        <a:ext cx="4653354" cy="1856122"/>
      </dsp:txXfrm>
    </dsp:sp>
    <dsp:sp modelId="{F4919BF2-76BC-4C90-A7C1-259CF37458EA}">
      <dsp:nvSpPr>
        <dsp:cNvPr id="0" name=""/>
        <dsp:cNvSpPr/>
      </dsp:nvSpPr>
      <dsp:spPr>
        <a:xfrm rot="5400000">
          <a:off x="2021985" y="2021509"/>
          <a:ext cx="739356" cy="88722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125495" y="2095445"/>
        <a:ext cx="532337" cy="517549"/>
      </dsp:txXfrm>
    </dsp:sp>
    <dsp:sp modelId="{659A5E91-2C16-4400-B537-552944C94442}">
      <dsp:nvSpPr>
        <dsp:cNvPr id="0" name=""/>
        <dsp:cNvSpPr/>
      </dsp:nvSpPr>
      <dsp:spPr>
        <a:xfrm>
          <a:off x="7239" y="2958027"/>
          <a:ext cx="4768848" cy="1971616"/>
        </a:xfrm>
        <a:prstGeom prst="roundRect">
          <a:avLst>
            <a:gd name="adj" fmla="val 1000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Desde este enfoque la administración se refiere a una función que se desarrolla bajo el mando de otro, de un servicio a otro.</a:t>
          </a:r>
          <a:endParaRPr lang="en-US" sz="1500" kern="1200"/>
        </a:p>
      </dsp:txBody>
      <dsp:txXfrm>
        <a:off x="64986" y="3015774"/>
        <a:ext cx="4653354" cy="18561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1258A-F4CD-4DDE-B96C-19DF64EF546C}">
      <dsp:nvSpPr>
        <dsp:cNvPr id="0" name=""/>
        <dsp:cNvSpPr/>
      </dsp:nvSpPr>
      <dsp:spPr>
        <a:xfrm>
          <a:off x="0" y="0"/>
          <a:ext cx="2966280" cy="7909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kern="1200" dirty="0"/>
            <a:t>Número de personas que las forman:</a:t>
          </a:r>
          <a:r>
            <a:rPr lang="es-MX" sz="1100" kern="1200" dirty="0">
              <a:latin typeface="Calibri Light" panose="020F0302020204030204"/>
            </a:rPr>
            <a:t> físicas</a:t>
          </a:r>
          <a:r>
            <a:rPr lang="es-MX" sz="1100" kern="1200" dirty="0"/>
            <a:t> y </a:t>
          </a:r>
          <a:r>
            <a:rPr lang="es-MX" sz="1100" kern="1200" dirty="0">
              <a:latin typeface="Calibri Light" panose="020F0302020204030204"/>
            </a:rPr>
            <a:t>colectivas</a:t>
          </a:r>
          <a:r>
            <a:rPr lang="es-MX" sz="1100" kern="1200" dirty="0"/>
            <a:t> (Individuos o sociedades mercantiles).</a:t>
          </a:r>
          <a:endParaRPr lang="en-US" sz="1100" kern="1200" dirty="0"/>
        </a:p>
      </dsp:txBody>
      <dsp:txXfrm>
        <a:off x="23165" y="23165"/>
        <a:ext cx="2020282" cy="744586"/>
      </dsp:txXfrm>
    </dsp:sp>
    <dsp:sp modelId="{B221D7EF-459B-4C20-BB89-18147C1F2ECD}">
      <dsp:nvSpPr>
        <dsp:cNvPr id="0" name=""/>
        <dsp:cNvSpPr/>
      </dsp:nvSpPr>
      <dsp:spPr>
        <a:xfrm>
          <a:off x="221507" y="900766"/>
          <a:ext cx="2966280" cy="790916"/>
        </a:xfrm>
        <a:prstGeom prst="roundRect">
          <a:avLst>
            <a:gd name="adj" fmla="val 10000"/>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kern="1200" dirty="0"/>
            <a:t>Empleados y ventas anuales</a:t>
          </a:r>
          <a:r>
            <a:rPr lang="es-MX" sz="1100" kern="1200" dirty="0">
              <a:latin typeface="Calibri Light" panose="020F0302020204030204"/>
            </a:rPr>
            <a:t>: micro</a:t>
          </a:r>
          <a:r>
            <a:rPr lang="es-MX" sz="1100" kern="1200" dirty="0"/>
            <a:t>, pequeña, mediana  y grande.</a:t>
          </a:r>
          <a:endParaRPr lang="en-US" sz="1100" kern="1200" dirty="0"/>
        </a:p>
      </dsp:txBody>
      <dsp:txXfrm>
        <a:off x="244672" y="923931"/>
        <a:ext cx="2184346" cy="744586"/>
      </dsp:txXfrm>
    </dsp:sp>
    <dsp:sp modelId="{5DF67339-7D1F-452D-8B49-0B0E5362FD60}">
      <dsp:nvSpPr>
        <dsp:cNvPr id="0" name=""/>
        <dsp:cNvSpPr/>
      </dsp:nvSpPr>
      <dsp:spPr>
        <a:xfrm>
          <a:off x="443015" y="1801532"/>
          <a:ext cx="2966280" cy="790916"/>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kern="1200" dirty="0"/>
            <a:t>Origen de su capital:</a:t>
          </a:r>
          <a:r>
            <a:rPr lang="es-MX" sz="1100" kern="1200" dirty="0">
              <a:latin typeface="Calibri Light" panose="020F0302020204030204"/>
            </a:rPr>
            <a:t> privadas</a:t>
          </a:r>
          <a:r>
            <a:rPr lang="es-MX" sz="1100" kern="1200" dirty="0"/>
            <a:t> y</a:t>
          </a:r>
          <a:r>
            <a:rPr lang="es-MX" sz="1100" kern="1200" dirty="0">
              <a:latin typeface="Calibri Light" panose="020F0302020204030204"/>
            </a:rPr>
            <a:t> públicas</a:t>
          </a:r>
          <a:r>
            <a:rPr lang="es-MX" sz="1100" kern="1200" dirty="0"/>
            <a:t>.</a:t>
          </a:r>
          <a:endParaRPr lang="en-US" sz="1100" kern="1200" dirty="0"/>
        </a:p>
      </dsp:txBody>
      <dsp:txXfrm>
        <a:off x="466180" y="1824697"/>
        <a:ext cx="2184346" cy="744586"/>
      </dsp:txXfrm>
    </dsp:sp>
    <dsp:sp modelId="{013202FC-00A6-4833-9D1B-9B16C31A9722}">
      <dsp:nvSpPr>
        <dsp:cNvPr id="0" name=""/>
        <dsp:cNvSpPr/>
      </dsp:nvSpPr>
      <dsp:spPr>
        <a:xfrm>
          <a:off x="664523" y="2702298"/>
          <a:ext cx="2966280" cy="790916"/>
        </a:xfrm>
        <a:prstGeom prst="roundRect">
          <a:avLst>
            <a:gd name="adj" fmla="val 10000"/>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kern="1200" dirty="0"/>
            <a:t>Sector o actividad que desarrollan:</a:t>
          </a:r>
          <a:r>
            <a:rPr lang="es-MX" sz="1100" kern="1200" dirty="0">
              <a:latin typeface="Calibri Light" panose="020F0302020204030204"/>
            </a:rPr>
            <a:t> comerciales</a:t>
          </a:r>
          <a:r>
            <a:rPr lang="es-MX" sz="1100" kern="1200" dirty="0"/>
            <a:t>, industriales y de servicios.</a:t>
          </a:r>
          <a:endParaRPr lang="en-US" sz="1100" kern="1200" dirty="0"/>
        </a:p>
      </dsp:txBody>
      <dsp:txXfrm>
        <a:off x="687688" y="2725463"/>
        <a:ext cx="2184346" cy="744586"/>
      </dsp:txXfrm>
    </dsp:sp>
    <dsp:sp modelId="{D785A37B-E1B5-415B-9F34-8F5A9C78F4DB}">
      <dsp:nvSpPr>
        <dsp:cNvPr id="0" name=""/>
        <dsp:cNvSpPr/>
      </dsp:nvSpPr>
      <dsp:spPr>
        <a:xfrm>
          <a:off x="886031" y="3603065"/>
          <a:ext cx="2966280" cy="790916"/>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kern="1200" dirty="0"/>
            <a:t>Finalidad que persiguen:</a:t>
          </a:r>
          <a:r>
            <a:rPr lang="es-MX" sz="1100" kern="1200" dirty="0">
              <a:latin typeface="Calibri Light" panose="020F0302020204030204"/>
            </a:rPr>
            <a:t> lucrativas</a:t>
          </a:r>
          <a:r>
            <a:rPr lang="es-MX" sz="1100" kern="1200" dirty="0"/>
            <a:t> y no lucrativas.</a:t>
          </a:r>
          <a:endParaRPr lang="en-US" sz="1100" kern="1200" dirty="0"/>
        </a:p>
      </dsp:txBody>
      <dsp:txXfrm>
        <a:off x="909196" y="3626230"/>
        <a:ext cx="2184346" cy="744586"/>
      </dsp:txXfrm>
    </dsp:sp>
    <dsp:sp modelId="{D5AD90BA-6EAB-4106-B1D4-0BD41990010A}">
      <dsp:nvSpPr>
        <dsp:cNvPr id="0" name=""/>
        <dsp:cNvSpPr/>
      </dsp:nvSpPr>
      <dsp:spPr>
        <a:xfrm>
          <a:off x="2452184" y="577808"/>
          <a:ext cx="514095" cy="514095"/>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567855" y="577808"/>
        <a:ext cx="282753" cy="386856"/>
      </dsp:txXfrm>
    </dsp:sp>
    <dsp:sp modelId="{D53190F3-4756-446A-A7B4-A9BA10863D84}">
      <dsp:nvSpPr>
        <dsp:cNvPr id="0" name=""/>
        <dsp:cNvSpPr/>
      </dsp:nvSpPr>
      <dsp:spPr>
        <a:xfrm>
          <a:off x="2673692" y="1478574"/>
          <a:ext cx="514095" cy="514095"/>
        </a:xfrm>
        <a:prstGeom prst="downArrow">
          <a:avLst>
            <a:gd name="adj1" fmla="val 55000"/>
            <a:gd name="adj2" fmla="val 45000"/>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789363" y="1478574"/>
        <a:ext cx="282753" cy="386856"/>
      </dsp:txXfrm>
    </dsp:sp>
    <dsp:sp modelId="{0FD6FD79-5598-4E13-92FB-8D7836E9D9DF}">
      <dsp:nvSpPr>
        <dsp:cNvPr id="0" name=""/>
        <dsp:cNvSpPr/>
      </dsp:nvSpPr>
      <dsp:spPr>
        <a:xfrm>
          <a:off x="2895200" y="2366159"/>
          <a:ext cx="514095" cy="514095"/>
        </a:xfrm>
        <a:prstGeom prst="downArrow">
          <a:avLst>
            <a:gd name="adj1" fmla="val 55000"/>
            <a:gd name="adj2" fmla="val 45000"/>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010871" y="2366159"/>
        <a:ext cx="282753" cy="386856"/>
      </dsp:txXfrm>
    </dsp:sp>
    <dsp:sp modelId="{E8DD77EE-C4D2-427E-8DF3-B66CF8940EC0}">
      <dsp:nvSpPr>
        <dsp:cNvPr id="0" name=""/>
        <dsp:cNvSpPr/>
      </dsp:nvSpPr>
      <dsp:spPr>
        <a:xfrm>
          <a:off x="3116708" y="3275713"/>
          <a:ext cx="514095" cy="514095"/>
        </a:xfrm>
        <a:prstGeom prst="downArrow">
          <a:avLst>
            <a:gd name="adj1" fmla="val 55000"/>
            <a:gd name="adj2" fmla="val 45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232379" y="3275713"/>
        <a:ext cx="282753" cy="3868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81397-45B2-41EB-BAEB-756E0A165837}">
      <dsp:nvSpPr>
        <dsp:cNvPr id="0" name=""/>
        <dsp:cNvSpPr/>
      </dsp:nvSpPr>
      <dsp:spPr>
        <a:xfrm>
          <a:off x="0" y="785160"/>
          <a:ext cx="8178799" cy="64759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MX" sz="2700" kern="1200"/>
            <a:t>Micro: 1 a 15 empleados, hasta $900,000</a:t>
          </a:r>
          <a:endParaRPr lang="en-US" sz="2700" kern="1200"/>
        </a:p>
      </dsp:txBody>
      <dsp:txXfrm>
        <a:off x="31613" y="816773"/>
        <a:ext cx="8115573" cy="584369"/>
      </dsp:txXfrm>
    </dsp:sp>
    <dsp:sp modelId="{F88641DB-DCC7-42C7-ADAB-8B222EC96F97}">
      <dsp:nvSpPr>
        <dsp:cNvPr id="0" name=""/>
        <dsp:cNvSpPr/>
      </dsp:nvSpPr>
      <dsp:spPr>
        <a:xfrm>
          <a:off x="0" y="1510515"/>
          <a:ext cx="8178799" cy="647595"/>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MX" sz="2700" kern="1200"/>
            <a:t>Pequeña: 16 a 100 empleados, hasta $9’000,000.00</a:t>
          </a:r>
          <a:endParaRPr lang="en-US" sz="2700" kern="1200"/>
        </a:p>
      </dsp:txBody>
      <dsp:txXfrm>
        <a:off x="31613" y="1542128"/>
        <a:ext cx="8115573" cy="584369"/>
      </dsp:txXfrm>
    </dsp:sp>
    <dsp:sp modelId="{1D6675F8-ACE0-41D2-B5AE-EEFC2B8B2810}">
      <dsp:nvSpPr>
        <dsp:cNvPr id="0" name=""/>
        <dsp:cNvSpPr/>
      </dsp:nvSpPr>
      <dsp:spPr>
        <a:xfrm>
          <a:off x="0" y="2235871"/>
          <a:ext cx="8178799" cy="647595"/>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MX" sz="2700" kern="1200"/>
            <a:t>Mediana: 101 a 250 empleados, hasta $20’000,000.00</a:t>
          </a:r>
          <a:endParaRPr lang="en-US" sz="2700" kern="1200"/>
        </a:p>
      </dsp:txBody>
      <dsp:txXfrm>
        <a:off x="31613" y="2267484"/>
        <a:ext cx="8115573" cy="584369"/>
      </dsp:txXfrm>
    </dsp:sp>
    <dsp:sp modelId="{6E00F7C6-5E31-44C8-B031-554EFFA669DA}">
      <dsp:nvSpPr>
        <dsp:cNvPr id="0" name=""/>
        <dsp:cNvSpPr/>
      </dsp:nvSpPr>
      <dsp:spPr>
        <a:xfrm>
          <a:off x="0" y="2961226"/>
          <a:ext cx="8178799" cy="647595"/>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MX" sz="2700" kern="1200"/>
            <a:t>Grande: más de 250 empleados, más de $20’000,000.00</a:t>
          </a:r>
          <a:endParaRPr lang="en-US" sz="2700" kern="1200"/>
        </a:p>
      </dsp:txBody>
      <dsp:txXfrm>
        <a:off x="31613" y="2992839"/>
        <a:ext cx="8115573" cy="5843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C348B-FC96-4CE8-8790-9EDB92D86DBB}">
      <dsp:nvSpPr>
        <dsp:cNvPr id="0" name=""/>
        <dsp:cNvSpPr/>
      </dsp:nvSpPr>
      <dsp:spPr>
        <a:xfrm>
          <a:off x="998" y="899410"/>
          <a:ext cx="3504343" cy="222525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7A589A-D2AD-4444-AE2C-1985A346400F}">
      <dsp:nvSpPr>
        <dsp:cNvPr id="0" name=""/>
        <dsp:cNvSpPr/>
      </dsp:nvSpPr>
      <dsp:spPr>
        <a:xfrm>
          <a:off x="390369" y="1269313"/>
          <a:ext cx="3504343" cy="222525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b="1" kern="1200"/>
            <a:t>Públicas</a:t>
          </a:r>
          <a:r>
            <a:rPr lang="es-MX" sz="2100" kern="1200"/>
            <a:t>: aquellas que gozan de autoridad soberana, se crean mediante ley o decreto y cuyo fin es brindar bienes y servicios públicos, que no son sujetos de apropiación.</a:t>
          </a:r>
          <a:endParaRPr lang="en-US" sz="2100" kern="1200"/>
        </a:p>
      </dsp:txBody>
      <dsp:txXfrm>
        <a:off x="455545" y="1334489"/>
        <a:ext cx="3373991" cy="2094906"/>
      </dsp:txXfrm>
    </dsp:sp>
    <dsp:sp modelId="{DD11FFAD-90FA-4C93-AEA2-6E2AD138B1F9}">
      <dsp:nvSpPr>
        <dsp:cNvPr id="0" name=""/>
        <dsp:cNvSpPr/>
      </dsp:nvSpPr>
      <dsp:spPr>
        <a:xfrm>
          <a:off x="4284085" y="899410"/>
          <a:ext cx="3504343" cy="222525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C62FEFB-988D-4E9D-9B9B-86181F5CFACE}">
      <dsp:nvSpPr>
        <dsp:cNvPr id="0" name=""/>
        <dsp:cNvSpPr/>
      </dsp:nvSpPr>
      <dsp:spPr>
        <a:xfrm>
          <a:off x="4673456" y="1269313"/>
          <a:ext cx="3504343" cy="222525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b="1" kern="1200"/>
            <a:t>Privadas</a:t>
          </a:r>
          <a:r>
            <a:rPr lang="es-MX" sz="2100" kern="1200"/>
            <a:t>: sujetas a regulación del Estado, creadas por un acuerdo de voluntades.</a:t>
          </a:r>
          <a:endParaRPr lang="en-US" sz="2100" kern="1200"/>
        </a:p>
      </dsp:txBody>
      <dsp:txXfrm>
        <a:off x="4738632" y="1334489"/>
        <a:ext cx="3373991" cy="20949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C0BA5-8CFC-4253-9EC8-3FC837140E7E}">
      <dsp:nvSpPr>
        <dsp:cNvPr id="0" name=""/>
        <dsp:cNvSpPr/>
      </dsp:nvSpPr>
      <dsp:spPr>
        <a:xfrm>
          <a:off x="0" y="164437"/>
          <a:ext cx="4308514" cy="1427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Industriales</a:t>
          </a:r>
          <a:r>
            <a:rPr lang="es-MX" sz="2000" kern="1200" dirty="0"/>
            <a:t>: son empresas dedicadas a la extracción de recursos naturales y/o a su transformación en un producto terminado.</a:t>
          </a:r>
          <a:endParaRPr lang="en-US" sz="2000" kern="1200" dirty="0"/>
        </a:p>
      </dsp:txBody>
      <dsp:txXfrm>
        <a:off x="69680" y="234117"/>
        <a:ext cx="4169154" cy="1288040"/>
      </dsp:txXfrm>
    </dsp:sp>
    <dsp:sp modelId="{32AEC66B-174E-4469-9855-96A5293335CD}">
      <dsp:nvSpPr>
        <dsp:cNvPr id="0" name=""/>
        <dsp:cNvSpPr/>
      </dsp:nvSpPr>
      <dsp:spPr>
        <a:xfrm>
          <a:off x="0" y="1649438"/>
          <a:ext cx="4308514" cy="14274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Comerciales</a:t>
          </a:r>
          <a:r>
            <a:rPr lang="es-MX" sz="2000" kern="1200" dirty="0"/>
            <a:t>: se dedican a la compra-venta y distribución de los productos ya terminados.</a:t>
          </a:r>
          <a:endParaRPr lang="en-US" sz="2000" kern="1200" dirty="0"/>
        </a:p>
      </dsp:txBody>
      <dsp:txXfrm>
        <a:off x="69680" y="1719118"/>
        <a:ext cx="4169154" cy="1288040"/>
      </dsp:txXfrm>
    </dsp:sp>
    <dsp:sp modelId="{B1C0FC13-C51D-4C13-A219-82F869DA6700}">
      <dsp:nvSpPr>
        <dsp:cNvPr id="0" name=""/>
        <dsp:cNvSpPr/>
      </dsp:nvSpPr>
      <dsp:spPr>
        <a:xfrm>
          <a:off x="0" y="3134437"/>
          <a:ext cx="4308514" cy="14274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Servicios</a:t>
          </a:r>
          <a:r>
            <a:rPr lang="es-MX" sz="2000" kern="1200" dirty="0"/>
            <a:t>: ofrecen a la sociedad un beneficio temporal, intangible, como una tintorería.</a:t>
          </a:r>
          <a:endParaRPr lang="en-US" sz="2000" kern="1200" dirty="0"/>
        </a:p>
      </dsp:txBody>
      <dsp:txXfrm>
        <a:off x="69680" y="3204117"/>
        <a:ext cx="4169154" cy="1288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BA494-FE03-40DE-AEE8-05BFFEFDC4D8}">
      <dsp:nvSpPr>
        <dsp:cNvPr id="0" name=""/>
        <dsp:cNvSpPr/>
      </dsp:nvSpPr>
      <dsp:spPr>
        <a:xfrm>
          <a:off x="583" y="187904"/>
          <a:ext cx="2277218" cy="13663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u="sng" kern="1200"/>
            <a:t>Frederick Taylor</a:t>
          </a:r>
          <a:r>
            <a:rPr lang="es-ES" sz="1200" kern="1200"/>
            <a:t>: "El principal propósito de la administración debería consistir en asegurar el máximo de prosperidad para el patrón, unido al máximo de prosperidad para el trabajador.“</a:t>
          </a:r>
          <a:endParaRPr lang="en-US" sz="1200" kern="1200"/>
        </a:p>
      </dsp:txBody>
      <dsp:txXfrm>
        <a:off x="583" y="187904"/>
        <a:ext cx="2277218" cy="1366331"/>
      </dsp:txXfrm>
    </dsp:sp>
    <dsp:sp modelId="{112B6147-6ACE-462F-899D-2F82B8188EDA}">
      <dsp:nvSpPr>
        <dsp:cNvPr id="0" name=""/>
        <dsp:cNvSpPr/>
      </dsp:nvSpPr>
      <dsp:spPr>
        <a:xfrm>
          <a:off x="2505524" y="187904"/>
          <a:ext cx="2277218" cy="13663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u="sng" kern="1200"/>
            <a:t>Henry Fayol</a:t>
          </a:r>
          <a:r>
            <a:rPr lang="es-ES" sz="1200" kern="1200"/>
            <a:t>: Administrar es prever, organizar, mandar, coordinar y controlar.</a:t>
          </a:r>
          <a:endParaRPr lang="en-US" sz="1200" kern="1200"/>
        </a:p>
      </dsp:txBody>
      <dsp:txXfrm>
        <a:off x="2505524" y="187904"/>
        <a:ext cx="2277218" cy="1366331"/>
      </dsp:txXfrm>
    </dsp:sp>
    <dsp:sp modelId="{41F0B011-48EB-42F7-BB86-0FBA5CA33C3C}">
      <dsp:nvSpPr>
        <dsp:cNvPr id="0" name=""/>
        <dsp:cNvSpPr/>
      </dsp:nvSpPr>
      <dsp:spPr>
        <a:xfrm>
          <a:off x="583" y="1781957"/>
          <a:ext cx="2277218" cy="13663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u="sng" kern="1200"/>
            <a:t>Henry Sisk y Mario Sverdlik</a:t>
          </a:r>
          <a:r>
            <a:rPr lang="es-ES" sz="1200" kern="1200"/>
            <a:t>: Es la coordinación de todos los recursos, a través del proceso de planeación, dirección y control, a fin de lograr objetivos establecido. </a:t>
          </a:r>
          <a:endParaRPr lang="en-US" sz="1200" kern="1200"/>
        </a:p>
      </dsp:txBody>
      <dsp:txXfrm>
        <a:off x="583" y="1781957"/>
        <a:ext cx="2277218" cy="1366331"/>
      </dsp:txXfrm>
    </dsp:sp>
    <dsp:sp modelId="{EE916C28-DC9E-4AEC-B41B-31B477B5270D}">
      <dsp:nvSpPr>
        <dsp:cNvPr id="0" name=""/>
        <dsp:cNvSpPr/>
      </dsp:nvSpPr>
      <dsp:spPr>
        <a:xfrm>
          <a:off x="2505524" y="1781957"/>
          <a:ext cx="2277218" cy="13663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u="sng" kern="1200"/>
            <a:t>Harold Koontz y Cyril O' Donnell</a:t>
          </a:r>
          <a:r>
            <a:rPr lang="es-ES" sz="1200" kern="1200"/>
            <a:t>: Es la dirección de un organismo social y su efectividad en alcanzar sus objetivos, fundada en la habilidad de conducir a sus integrantes.</a:t>
          </a:r>
          <a:endParaRPr lang="en-US" sz="1200" kern="1200"/>
        </a:p>
      </dsp:txBody>
      <dsp:txXfrm>
        <a:off x="2505524" y="1781957"/>
        <a:ext cx="2277218" cy="1366331"/>
      </dsp:txXfrm>
    </dsp:sp>
    <dsp:sp modelId="{05601A71-6C4D-4AF7-9AED-8F4F45717F2C}">
      <dsp:nvSpPr>
        <dsp:cNvPr id="0" name=""/>
        <dsp:cNvSpPr/>
      </dsp:nvSpPr>
      <dsp:spPr>
        <a:xfrm>
          <a:off x="1253054" y="3376010"/>
          <a:ext cx="2277218" cy="13663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u="sng" kern="1200"/>
            <a:t>George R. Terry</a:t>
          </a:r>
          <a:r>
            <a:rPr lang="es-ES" sz="1200" kern="1200"/>
            <a:t>: Es un proceso distintivo que consiste en planear, organizar, ejecutar y controlar, desempeñado para determinar y lograr los objetivos.</a:t>
          </a:r>
          <a:endParaRPr lang="en-US" sz="1200" kern="1200"/>
        </a:p>
      </dsp:txBody>
      <dsp:txXfrm>
        <a:off x="1253054" y="3376010"/>
        <a:ext cx="2277218" cy="1366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D5764-8009-483C-B834-E9E0E29BB61F}">
      <dsp:nvSpPr>
        <dsp:cNvPr id="0" name=""/>
        <dsp:cNvSpPr/>
      </dsp:nvSpPr>
      <dsp:spPr>
        <a:xfrm>
          <a:off x="0" y="252800"/>
          <a:ext cx="4690291" cy="7272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Objetivo</a:t>
          </a:r>
          <a:r>
            <a:rPr lang="es-ES" sz="1300" b="1" u="sng" kern="1200"/>
            <a:t>:</a:t>
          </a:r>
          <a:r>
            <a:rPr lang="es-ES" sz="1300" u="sng" kern="1200"/>
            <a:t> </a:t>
          </a:r>
          <a:r>
            <a:rPr lang="es-ES" sz="1300" kern="1200"/>
            <a:t>Significa que la administración está dirigida a obtener propósitos y éstos tendrán consecuencias.</a:t>
          </a:r>
          <a:endParaRPr lang="en-US" sz="1300" kern="1200"/>
        </a:p>
      </dsp:txBody>
      <dsp:txXfrm>
        <a:off x="35500" y="288300"/>
        <a:ext cx="4619291" cy="656228"/>
      </dsp:txXfrm>
    </dsp:sp>
    <dsp:sp modelId="{F00CB80A-218D-41DF-A54C-F449AF86112F}">
      <dsp:nvSpPr>
        <dsp:cNvPr id="0" name=""/>
        <dsp:cNvSpPr/>
      </dsp:nvSpPr>
      <dsp:spPr>
        <a:xfrm>
          <a:off x="0" y="1017468"/>
          <a:ext cx="4690291" cy="727228"/>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Eficacia: </a:t>
          </a:r>
          <a:r>
            <a:rPr lang="es-ES" sz="1300" kern="1200"/>
            <a:t>Significa que se deben cumplir satisfactoriamente los objetivos establecidos en cuanto a la calidad y el tiempo, tanto de los productos como del servicio que se dé.</a:t>
          </a:r>
          <a:endParaRPr lang="en-US" sz="1300" kern="1200"/>
        </a:p>
      </dsp:txBody>
      <dsp:txXfrm>
        <a:off x="35500" y="1052968"/>
        <a:ext cx="4619291" cy="656228"/>
      </dsp:txXfrm>
    </dsp:sp>
    <dsp:sp modelId="{B481BB0E-C8E6-4D70-AB6B-3C143E063F27}">
      <dsp:nvSpPr>
        <dsp:cNvPr id="0" name=""/>
        <dsp:cNvSpPr/>
      </dsp:nvSpPr>
      <dsp:spPr>
        <a:xfrm>
          <a:off x="0" y="1782136"/>
          <a:ext cx="4690291" cy="727228"/>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Eficiencia: </a:t>
          </a:r>
          <a:r>
            <a:rPr lang="es-ES" sz="1300" kern="1200"/>
            <a:t>Todo lo que hagamos lo debemos hacer bien, con el máximo esfuerzo y la mejor calidad; conseguir acertadamente los objetivos; optimizar todos los recursos de que se disponga.</a:t>
          </a:r>
          <a:endParaRPr lang="en-US" sz="1300" kern="1200"/>
        </a:p>
      </dsp:txBody>
      <dsp:txXfrm>
        <a:off x="35500" y="1817636"/>
        <a:ext cx="4619291" cy="656228"/>
      </dsp:txXfrm>
    </dsp:sp>
    <dsp:sp modelId="{5C42A5D0-E084-4C75-A9A5-37B57219612D}">
      <dsp:nvSpPr>
        <dsp:cNvPr id="0" name=""/>
        <dsp:cNvSpPr/>
      </dsp:nvSpPr>
      <dsp:spPr>
        <a:xfrm>
          <a:off x="0" y="2546804"/>
          <a:ext cx="4690291" cy="727228"/>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Grupo social</a:t>
          </a:r>
          <a:r>
            <a:rPr lang="es-ES" sz="1300" kern="1200"/>
            <a:t>: Para alcanzar los objetivos y que éstos, a su vez, sean satisfactorios, debemos trabajar en grupo, con armonía y buena disposición, sobre todo la integración de un grupo social.</a:t>
          </a:r>
          <a:endParaRPr lang="en-US" sz="1300" kern="1200"/>
        </a:p>
      </dsp:txBody>
      <dsp:txXfrm>
        <a:off x="35500" y="2582304"/>
        <a:ext cx="4619291" cy="656228"/>
      </dsp:txXfrm>
    </dsp:sp>
    <dsp:sp modelId="{6F7B752C-62FF-42A6-B97E-B4E82247B0E5}">
      <dsp:nvSpPr>
        <dsp:cNvPr id="0" name=""/>
        <dsp:cNvSpPr/>
      </dsp:nvSpPr>
      <dsp:spPr>
        <a:xfrm>
          <a:off x="0" y="3311473"/>
          <a:ext cx="4690291" cy="727228"/>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Coordinación de recursos: </a:t>
          </a:r>
          <a:r>
            <a:rPr lang="es-ES" sz="1300" kern="1200"/>
            <a:t>Es necesaria la integración de todos los recursos mediante estudios y establecimiento de sistemas, para obtener fines comunes.</a:t>
          </a:r>
          <a:endParaRPr lang="en-US" sz="1300" kern="1200"/>
        </a:p>
      </dsp:txBody>
      <dsp:txXfrm>
        <a:off x="35500" y="3346973"/>
        <a:ext cx="4619291" cy="656228"/>
      </dsp:txXfrm>
    </dsp:sp>
    <dsp:sp modelId="{164BA685-3C2A-42FB-8E3B-B837D47E54EA}">
      <dsp:nvSpPr>
        <dsp:cNvPr id="0" name=""/>
        <dsp:cNvSpPr/>
      </dsp:nvSpPr>
      <dsp:spPr>
        <a:xfrm>
          <a:off x="0" y="4076141"/>
          <a:ext cx="4690291" cy="72722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Productividad: </a:t>
          </a:r>
          <a:r>
            <a:rPr lang="es-ES" sz="1300" kern="1200"/>
            <a:t>Es el mejoramiento de los métodos de trabajo mediante el rendimiento adecuado de los recursos disponibles y el producto y/o servicio en términos de tiempo, calidad y cantidad.</a:t>
          </a:r>
          <a:endParaRPr lang="en-US" sz="1300" kern="1200"/>
        </a:p>
      </dsp:txBody>
      <dsp:txXfrm>
        <a:off x="35500" y="4111641"/>
        <a:ext cx="4619291" cy="656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FBBA-8409-4C54-8322-269B15FE616C}">
      <dsp:nvSpPr>
        <dsp:cNvPr id="0" name=""/>
        <dsp:cNvSpPr/>
      </dsp:nvSpPr>
      <dsp:spPr>
        <a:xfrm>
          <a:off x="336602" y="187"/>
          <a:ext cx="3635308" cy="21811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Resumiendo, mencionaremos que en el texto Administración I, de la S.E.C., la autora, María de Lourdes Castillo Arriaga define a la administración de la siguiente manera:</a:t>
          </a:r>
          <a:endParaRPr lang="en-US" sz="2000" kern="1200"/>
        </a:p>
      </dsp:txBody>
      <dsp:txXfrm>
        <a:off x="336602" y="187"/>
        <a:ext cx="3635308" cy="2181185"/>
      </dsp:txXfrm>
    </dsp:sp>
    <dsp:sp modelId="{B3339953-6AA8-4096-85A6-9E0F0BE05598}">
      <dsp:nvSpPr>
        <dsp:cNvPr id="0" name=""/>
        <dsp:cNvSpPr/>
      </dsp:nvSpPr>
      <dsp:spPr>
        <a:xfrm>
          <a:off x="336602" y="2544903"/>
          <a:ext cx="3635308" cy="218118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"Administración es un proceso que nos permite diseñar, mantener y alcanzar, mediante una coordinación eficiente y eficaz, todos los recursos que interactúan y se relacionan para lograr objetivos establecidos".</a:t>
          </a:r>
          <a:endParaRPr lang="en-US" sz="2000" kern="1200"/>
        </a:p>
      </dsp:txBody>
      <dsp:txXfrm>
        <a:off x="336602" y="2544903"/>
        <a:ext cx="3635308" cy="21811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D5AF2-9DDB-4D7D-8849-B5A91BC15321}">
      <dsp:nvSpPr>
        <dsp:cNvPr id="0" name=""/>
        <dsp:cNvSpPr/>
      </dsp:nvSpPr>
      <dsp:spPr>
        <a:xfrm>
          <a:off x="429570" y="472"/>
          <a:ext cx="3346456" cy="20078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u="sng" kern="1200"/>
            <a:t>Eficacia</a:t>
          </a:r>
          <a:r>
            <a:rPr lang="es-ES_tradnl" sz="2400" kern="1200"/>
            <a:t>: se refiere al logro de objetivos</a:t>
          </a:r>
          <a:endParaRPr lang="en-US" sz="2400" kern="1200"/>
        </a:p>
      </dsp:txBody>
      <dsp:txXfrm>
        <a:off x="429570" y="472"/>
        <a:ext cx="3346456" cy="2007873"/>
      </dsp:txXfrm>
    </dsp:sp>
    <dsp:sp modelId="{FCE545B1-EC58-4F84-B1E8-8723A3D3BBD8}">
      <dsp:nvSpPr>
        <dsp:cNvPr id="0" name=""/>
        <dsp:cNvSpPr/>
      </dsp:nvSpPr>
      <dsp:spPr>
        <a:xfrm>
          <a:off x="4110672" y="472"/>
          <a:ext cx="3346456" cy="200787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u="sng" kern="1200"/>
            <a:t>Eficiencia</a:t>
          </a:r>
          <a:r>
            <a:rPr lang="es-ES_tradnl" sz="2400" kern="1200"/>
            <a:t>: busca la optimización de recursos</a:t>
          </a:r>
          <a:endParaRPr lang="en-US" sz="2400" kern="1200"/>
        </a:p>
      </dsp:txBody>
      <dsp:txXfrm>
        <a:off x="4110672" y="472"/>
        <a:ext cx="3346456" cy="2007873"/>
      </dsp:txXfrm>
    </dsp:sp>
    <dsp:sp modelId="{CC078CC0-4414-4A1D-8F67-05BAB8825805}">
      <dsp:nvSpPr>
        <dsp:cNvPr id="0" name=""/>
        <dsp:cNvSpPr/>
      </dsp:nvSpPr>
      <dsp:spPr>
        <a:xfrm>
          <a:off x="2270121" y="2342991"/>
          <a:ext cx="3346456" cy="200787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kern="1200"/>
            <a:t>La finalidad de la administración es </a:t>
          </a:r>
          <a:r>
            <a:rPr lang="es-ES_tradnl" sz="2400" i="1" kern="1200"/>
            <a:t>el logro de objetivos con la máxima eficiencia en la coordinación de recursos.</a:t>
          </a:r>
          <a:endParaRPr lang="en-US" sz="2400" kern="1200"/>
        </a:p>
      </dsp:txBody>
      <dsp:txXfrm>
        <a:off x="2270121" y="2342991"/>
        <a:ext cx="3346456" cy="20078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67FE5-6D07-4915-8759-E273B059D36D}">
      <dsp:nvSpPr>
        <dsp:cNvPr id="0" name=""/>
        <dsp:cNvSpPr/>
      </dsp:nvSpPr>
      <dsp:spPr>
        <a:xfrm>
          <a:off x="0" y="74405"/>
          <a:ext cx="4308514" cy="11162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Universalidad</a:t>
          </a:r>
          <a:r>
            <a:rPr lang="es-ES" sz="1300" kern="1200"/>
            <a:t>: Existe en cualquier grupo social y es susceptible de aplicarse en una empresa industrial que en ejército, en un hospital, un evento deportivo, etc.</a:t>
          </a:r>
          <a:endParaRPr lang="en-US" sz="1300" kern="1200"/>
        </a:p>
      </dsp:txBody>
      <dsp:txXfrm>
        <a:off x="54493" y="128898"/>
        <a:ext cx="4199528" cy="1007300"/>
      </dsp:txXfrm>
    </dsp:sp>
    <dsp:sp modelId="{25A7E5DB-113B-4B15-8CDB-E39A2DD72EEC}">
      <dsp:nvSpPr>
        <dsp:cNvPr id="0" name=""/>
        <dsp:cNvSpPr/>
      </dsp:nvSpPr>
      <dsp:spPr>
        <a:xfrm>
          <a:off x="0" y="1228131"/>
          <a:ext cx="4308514" cy="111628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Valor instrumental</a:t>
          </a:r>
          <a:r>
            <a:rPr lang="es-ES" sz="1300" b="1" kern="1200"/>
            <a:t>:</a:t>
          </a:r>
          <a:r>
            <a:rPr lang="es-ES" sz="1300" kern="1200"/>
            <a:t> Puesto que su finalidad es eminentemente práctica, la administración es un medio para lograr un fin y no un fin en sí misma: Mediante ésta se busca obtener determinados resultados.</a:t>
          </a:r>
          <a:endParaRPr lang="en-US" sz="1300" kern="1200"/>
        </a:p>
      </dsp:txBody>
      <dsp:txXfrm>
        <a:off x="54493" y="1282624"/>
        <a:ext cx="4199528" cy="1007300"/>
      </dsp:txXfrm>
    </dsp:sp>
    <dsp:sp modelId="{BE109604-D102-4191-8E57-C6497F1FEA9D}">
      <dsp:nvSpPr>
        <dsp:cNvPr id="0" name=""/>
        <dsp:cNvSpPr/>
      </dsp:nvSpPr>
      <dsp:spPr>
        <a:xfrm>
          <a:off x="0" y="2381857"/>
          <a:ext cx="4308514" cy="111628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Unidad temporal</a:t>
          </a:r>
          <a:r>
            <a:rPr lang="es-ES" sz="1300" b="1" kern="1200"/>
            <a:t>:</a:t>
          </a:r>
          <a:r>
            <a:rPr lang="es-ES" sz="1300" kern="1200"/>
            <a:t> Aunque para fines didácticos se distinguen diversas fases y etapas en el proceso administrativo, esto no significa que se den aisladamente. La administración es un proceso dinámico, en el cual todas sus partes existen armónicamente.</a:t>
          </a:r>
          <a:endParaRPr lang="en-US" sz="1300" kern="1200"/>
        </a:p>
      </dsp:txBody>
      <dsp:txXfrm>
        <a:off x="54493" y="2436350"/>
        <a:ext cx="4199528" cy="1007300"/>
      </dsp:txXfrm>
    </dsp:sp>
    <dsp:sp modelId="{30189033-B799-43E0-A1C8-439BC422E897}">
      <dsp:nvSpPr>
        <dsp:cNvPr id="0" name=""/>
        <dsp:cNvSpPr/>
      </dsp:nvSpPr>
      <dsp:spPr>
        <a:xfrm>
          <a:off x="0" y="3535584"/>
          <a:ext cx="4308514" cy="11162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u="sng" kern="1200"/>
            <a:t>Amplitud de ejercicio</a:t>
          </a:r>
          <a:r>
            <a:rPr lang="es-ES" sz="1300" kern="1200"/>
            <a:t>: La administración se da en todos los niveles del organismo social.</a:t>
          </a:r>
          <a:endParaRPr lang="en-US" sz="1300" kern="1200"/>
        </a:p>
      </dsp:txBody>
      <dsp:txXfrm>
        <a:off x="54493" y="3590077"/>
        <a:ext cx="4199528" cy="10073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23D0F-641A-44B7-968C-B0960B17F6F9}">
      <dsp:nvSpPr>
        <dsp:cNvPr id="0" name=""/>
        <dsp:cNvSpPr/>
      </dsp:nvSpPr>
      <dsp:spPr>
        <a:xfrm>
          <a:off x="0" y="3337"/>
          <a:ext cx="4308514" cy="1544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u="sng" kern="1200"/>
            <a:t>Especificidad</a:t>
          </a:r>
          <a:r>
            <a:rPr lang="es-ES" sz="1500" kern="1200"/>
            <a:t>: Aunque la administración se apoye en otras ciencias y técnicas, posee características propias que le proporcionan su carácter específico. No debe confundirse con otras disciplinas similares, como en ocasiones ha sucedido con la contabilidad o la ingeniería industrial.</a:t>
          </a:r>
          <a:endParaRPr lang="en-US" sz="1500" kern="1200"/>
        </a:p>
      </dsp:txBody>
      <dsp:txXfrm>
        <a:off x="75391" y="78728"/>
        <a:ext cx="4157732" cy="1393618"/>
      </dsp:txXfrm>
    </dsp:sp>
    <dsp:sp modelId="{08BC2314-BA1E-4AAA-AA93-63550CEA4BCE}">
      <dsp:nvSpPr>
        <dsp:cNvPr id="0" name=""/>
        <dsp:cNvSpPr/>
      </dsp:nvSpPr>
      <dsp:spPr>
        <a:xfrm>
          <a:off x="0" y="1590938"/>
          <a:ext cx="4308514" cy="15444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u="sng" kern="1200"/>
            <a:t>Interdisciplinariedad</a:t>
          </a:r>
          <a:r>
            <a:rPr lang="es-ES" sz="1500" b="1" kern="1200"/>
            <a:t>:</a:t>
          </a:r>
          <a:r>
            <a:rPr lang="es-ES" sz="1500" kern="1200"/>
            <a:t> La administración tiene mucha afinidad con todas las ciencias y técnicas relacionadas con la eficiencia en el trabajo.</a:t>
          </a:r>
          <a:endParaRPr lang="en-US" sz="1500" kern="1200"/>
        </a:p>
      </dsp:txBody>
      <dsp:txXfrm>
        <a:off x="75391" y="1666329"/>
        <a:ext cx="4157732" cy="1393618"/>
      </dsp:txXfrm>
    </dsp:sp>
    <dsp:sp modelId="{34CAD095-1122-48C5-AF89-001B7E3A8B2A}">
      <dsp:nvSpPr>
        <dsp:cNvPr id="0" name=""/>
        <dsp:cNvSpPr/>
      </dsp:nvSpPr>
      <dsp:spPr>
        <a:xfrm>
          <a:off x="0" y="3178538"/>
          <a:ext cx="4308514" cy="15444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u="sng" kern="1200"/>
            <a:t>Flexibilidad: </a:t>
          </a:r>
          <a:r>
            <a:rPr lang="es-ES" sz="1500" kern="1200"/>
            <a:t>Los principios administrativos se adaptan a las necesidades propias de cada grupo social en donde se apliquen.</a:t>
          </a:r>
          <a:endParaRPr lang="en-US" sz="1500" kern="1200"/>
        </a:p>
      </dsp:txBody>
      <dsp:txXfrm>
        <a:off x="75391" y="3253929"/>
        <a:ext cx="4157732" cy="1393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DE09D-9AE9-4241-A917-0B99EF6E9AEB}">
      <dsp:nvSpPr>
        <dsp:cNvPr id="0" name=""/>
        <dsp:cNvSpPr/>
      </dsp:nvSpPr>
      <dsp:spPr>
        <a:xfrm>
          <a:off x="1767680" y="0"/>
          <a:ext cx="4351338" cy="4351338"/>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42235-B764-41BE-86CB-027311E95E2C}">
      <dsp:nvSpPr>
        <dsp:cNvPr id="0" name=""/>
        <dsp:cNvSpPr/>
      </dsp:nvSpPr>
      <dsp:spPr>
        <a:xfrm>
          <a:off x="2050517" y="282836"/>
          <a:ext cx="1740535" cy="1740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_tradnl" sz="1300" u="sng" kern="1200"/>
            <a:t>Factores políticos o legislativos</a:t>
          </a:r>
          <a:r>
            <a:rPr lang="es-ES_tradnl" sz="1300" kern="1200"/>
            <a:t>: leyes, impuestos que afectan la actividad del negocio.</a:t>
          </a:r>
          <a:endParaRPr lang="en-US" sz="1300" kern="1200"/>
        </a:p>
      </dsp:txBody>
      <dsp:txXfrm>
        <a:off x="2135483" y="367802"/>
        <a:ext cx="1570603" cy="1570603"/>
      </dsp:txXfrm>
    </dsp:sp>
    <dsp:sp modelId="{E242761A-06FE-49E4-9CE0-0A56E6F08BB0}">
      <dsp:nvSpPr>
        <dsp:cNvPr id="0" name=""/>
        <dsp:cNvSpPr/>
      </dsp:nvSpPr>
      <dsp:spPr>
        <a:xfrm>
          <a:off x="4095646" y="282836"/>
          <a:ext cx="1740535" cy="174053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_tradnl" sz="1300" u="sng" kern="1200"/>
            <a:t>Sociales o culturales</a:t>
          </a:r>
          <a:r>
            <a:rPr lang="es-ES_tradnl" sz="1300" kern="1200"/>
            <a:t>: por ejemplo, sería un error abrir un frigorífico de carne en la India, en donde las vacas son sagradas.</a:t>
          </a:r>
          <a:endParaRPr lang="en-US" sz="1300" kern="1200"/>
        </a:p>
      </dsp:txBody>
      <dsp:txXfrm>
        <a:off x="4180612" y="367802"/>
        <a:ext cx="1570603" cy="1570603"/>
      </dsp:txXfrm>
    </dsp:sp>
    <dsp:sp modelId="{5294C103-1F6F-4D97-9326-FB972D2BB484}">
      <dsp:nvSpPr>
        <dsp:cNvPr id="0" name=""/>
        <dsp:cNvSpPr/>
      </dsp:nvSpPr>
      <dsp:spPr>
        <a:xfrm>
          <a:off x="2050517" y="2327965"/>
          <a:ext cx="1740535" cy="174053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_tradnl" sz="1300" u="sng" kern="1200"/>
            <a:t>Económicos o financieros</a:t>
          </a:r>
          <a:r>
            <a:rPr lang="es-ES_tradnl" sz="1300" kern="1200"/>
            <a:t>: como el incremento en las tasas de interés de créditos bancarios</a:t>
          </a:r>
          <a:endParaRPr lang="en-US" sz="1300" kern="1200"/>
        </a:p>
      </dsp:txBody>
      <dsp:txXfrm>
        <a:off x="2135483" y="2412931"/>
        <a:ext cx="1570603" cy="1570603"/>
      </dsp:txXfrm>
    </dsp:sp>
    <dsp:sp modelId="{BB614FAF-08C9-47C0-B2E0-D09133D72206}">
      <dsp:nvSpPr>
        <dsp:cNvPr id="0" name=""/>
        <dsp:cNvSpPr/>
      </dsp:nvSpPr>
      <dsp:spPr>
        <a:xfrm>
          <a:off x="4095646" y="2327965"/>
          <a:ext cx="1740535" cy="174053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_tradnl" sz="1300" u="sng" kern="1200"/>
            <a:t>Tecnológicos</a:t>
          </a:r>
          <a:r>
            <a:rPr lang="es-ES_tradnl" sz="1300" kern="1200"/>
            <a:t>: comercio electrónico, avances científicos, internet y nuevas alternativas de comunicación.</a:t>
          </a:r>
          <a:endParaRPr lang="en-US" sz="1300" kern="1200"/>
        </a:p>
      </dsp:txBody>
      <dsp:txXfrm>
        <a:off x="4180612" y="2412931"/>
        <a:ext cx="1570603" cy="15706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87352-AD2D-4118-89DE-5F1E4AE6A23B}">
      <dsp:nvSpPr>
        <dsp:cNvPr id="0" name=""/>
        <dsp:cNvSpPr/>
      </dsp:nvSpPr>
      <dsp:spPr>
        <a:xfrm>
          <a:off x="2399109" y="506701"/>
          <a:ext cx="3380579" cy="3380579"/>
        </a:xfrm>
        <a:prstGeom prst="blockArc">
          <a:avLst>
            <a:gd name="adj1" fmla="val 10800000"/>
            <a:gd name="adj2" fmla="val 16200000"/>
            <a:gd name="adj3" fmla="val 464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33D6BEE-66E8-451B-A410-99C1F39B04B0}">
      <dsp:nvSpPr>
        <dsp:cNvPr id="0" name=""/>
        <dsp:cNvSpPr/>
      </dsp:nvSpPr>
      <dsp:spPr>
        <a:xfrm>
          <a:off x="2399109" y="506701"/>
          <a:ext cx="3380579" cy="3380579"/>
        </a:xfrm>
        <a:prstGeom prst="blockArc">
          <a:avLst>
            <a:gd name="adj1" fmla="val 5400000"/>
            <a:gd name="adj2" fmla="val 10800000"/>
            <a:gd name="adj3" fmla="val 464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0889937-0C99-43C3-B167-81A72463054B}">
      <dsp:nvSpPr>
        <dsp:cNvPr id="0" name=""/>
        <dsp:cNvSpPr/>
      </dsp:nvSpPr>
      <dsp:spPr>
        <a:xfrm>
          <a:off x="2399109" y="506701"/>
          <a:ext cx="3380579" cy="3380579"/>
        </a:xfrm>
        <a:prstGeom prst="blockArc">
          <a:avLst>
            <a:gd name="adj1" fmla="val 0"/>
            <a:gd name="adj2" fmla="val 5400000"/>
            <a:gd name="adj3" fmla="val 464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CE05300-9CE6-4254-BD00-16E1A7AB8D6F}">
      <dsp:nvSpPr>
        <dsp:cNvPr id="0" name=""/>
        <dsp:cNvSpPr/>
      </dsp:nvSpPr>
      <dsp:spPr>
        <a:xfrm>
          <a:off x="2399109" y="506701"/>
          <a:ext cx="3380579" cy="3380579"/>
        </a:xfrm>
        <a:prstGeom prst="blockArc">
          <a:avLst>
            <a:gd name="adj1" fmla="val 16200000"/>
            <a:gd name="adj2" fmla="val 0"/>
            <a:gd name="adj3" fmla="val 464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082CBF5-A8E3-44D7-B913-7295ACA70EA1}">
      <dsp:nvSpPr>
        <dsp:cNvPr id="0" name=""/>
        <dsp:cNvSpPr/>
      </dsp:nvSpPr>
      <dsp:spPr>
        <a:xfrm>
          <a:off x="3310656" y="1418247"/>
          <a:ext cx="1557486" cy="155748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MX" sz="2300" kern="1200" dirty="0"/>
            <a:t>Empresa</a:t>
          </a:r>
        </a:p>
      </dsp:txBody>
      <dsp:txXfrm>
        <a:off x="3538745" y="1646336"/>
        <a:ext cx="1101308" cy="1101308"/>
      </dsp:txXfrm>
    </dsp:sp>
    <dsp:sp modelId="{E244BD5D-1D44-4A25-9F28-CBC7C4CC1744}">
      <dsp:nvSpPr>
        <dsp:cNvPr id="0" name=""/>
        <dsp:cNvSpPr/>
      </dsp:nvSpPr>
      <dsp:spPr>
        <a:xfrm>
          <a:off x="3544279" y="829"/>
          <a:ext cx="1090240" cy="109024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MX" sz="1000" kern="1200" dirty="0"/>
            <a:t>Clientes</a:t>
          </a:r>
        </a:p>
      </dsp:txBody>
      <dsp:txXfrm>
        <a:off x="3703941" y="160491"/>
        <a:ext cx="770916" cy="770916"/>
      </dsp:txXfrm>
    </dsp:sp>
    <dsp:sp modelId="{FE67B1C1-8399-49D6-B2E8-E39E2EE21878}">
      <dsp:nvSpPr>
        <dsp:cNvPr id="0" name=""/>
        <dsp:cNvSpPr/>
      </dsp:nvSpPr>
      <dsp:spPr>
        <a:xfrm>
          <a:off x="5195320" y="1651870"/>
          <a:ext cx="1090240" cy="109024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MX" sz="1000" kern="1200" dirty="0"/>
            <a:t>Competencia</a:t>
          </a:r>
        </a:p>
      </dsp:txBody>
      <dsp:txXfrm>
        <a:off x="5354982" y="1811532"/>
        <a:ext cx="770916" cy="770916"/>
      </dsp:txXfrm>
    </dsp:sp>
    <dsp:sp modelId="{43724090-0BE0-4399-9787-1F5CE58906F2}">
      <dsp:nvSpPr>
        <dsp:cNvPr id="0" name=""/>
        <dsp:cNvSpPr/>
      </dsp:nvSpPr>
      <dsp:spPr>
        <a:xfrm>
          <a:off x="3544279" y="3302911"/>
          <a:ext cx="1090240" cy="109024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MX" sz="1000" kern="1200" dirty="0"/>
            <a:t>Instituciones reguladoras</a:t>
          </a:r>
        </a:p>
      </dsp:txBody>
      <dsp:txXfrm>
        <a:off x="3703941" y="3462573"/>
        <a:ext cx="770916" cy="770916"/>
      </dsp:txXfrm>
    </dsp:sp>
    <dsp:sp modelId="{8884A9AE-3F28-4B5A-B695-72B055F6F25D}">
      <dsp:nvSpPr>
        <dsp:cNvPr id="0" name=""/>
        <dsp:cNvSpPr/>
      </dsp:nvSpPr>
      <dsp:spPr>
        <a:xfrm>
          <a:off x="1893238" y="1651870"/>
          <a:ext cx="1090240" cy="109024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MX" sz="1000" kern="1200" dirty="0"/>
            <a:t>Proveedores</a:t>
          </a:r>
        </a:p>
      </dsp:txBody>
      <dsp:txXfrm>
        <a:off x="2052900" y="1811532"/>
        <a:ext cx="770916" cy="7709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208463" cy="342900"/>
          </a:xfrm>
          <a:prstGeom prst="rect">
            <a:avLst/>
          </a:prstGeom>
        </p:spPr>
        <p:txBody>
          <a:bodyPr vert="horz" lIns="91440" tIns="45720" rIns="91440" bIns="45720" rtlCol="0"/>
          <a:lstStyle>
            <a:lvl1pPr algn="l">
              <a:defRPr sz="1200"/>
            </a:lvl1pPr>
          </a:lstStyle>
          <a:p>
            <a:pPr>
              <a:defRPr/>
            </a:pPr>
            <a:endParaRPr lang="es-ES_tradnl"/>
          </a:p>
        </p:txBody>
      </p:sp>
      <p:sp>
        <p:nvSpPr>
          <p:cNvPr id="3" name="2 Marcador de fecha"/>
          <p:cNvSpPr>
            <a:spLocks noGrp="1"/>
          </p:cNvSpPr>
          <p:nvPr>
            <p:ph type="dt" sz="quarter" idx="1"/>
          </p:nvPr>
        </p:nvSpPr>
        <p:spPr>
          <a:xfrm>
            <a:off x="5500688" y="0"/>
            <a:ext cx="4208462" cy="342900"/>
          </a:xfrm>
          <a:prstGeom prst="rect">
            <a:avLst/>
          </a:prstGeom>
        </p:spPr>
        <p:txBody>
          <a:bodyPr vert="horz" lIns="91440" tIns="45720" rIns="91440" bIns="45720" rtlCol="0"/>
          <a:lstStyle>
            <a:lvl1pPr algn="r">
              <a:defRPr sz="1200"/>
            </a:lvl1pPr>
          </a:lstStyle>
          <a:p>
            <a:pPr>
              <a:defRPr/>
            </a:pPr>
            <a:fld id="{2DF783C2-291B-4568-938D-5EBD5446166E}" type="datetimeFigureOut">
              <a:rPr lang="es-ES_tradnl"/>
              <a:pPr>
                <a:defRPr/>
              </a:pPr>
              <a:t>12/12/2022</a:t>
            </a:fld>
            <a:endParaRPr lang="es-ES_tradnl"/>
          </a:p>
        </p:txBody>
      </p:sp>
      <p:sp>
        <p:nvSpPr>
          <p:cNvPr id="4" name="3 Marcador de pie de página"/>
          <p:cNvSpPr>
            <a:spLocks noGrp="1"/>
          </p:cNvSpPr>
          <p:nvPr>
            <p:ph type="ftr" sz="quarter" idx="2"/>
          </p:nvPr>
        </p:nvSpPr>
        <p:spPr>
          <a:xfrm>
            <a:off x="0" y="6513513"/>
            <a:ext cx="4208463" cy="342900"/>
          </a:xfrm>
          <a:prstGeom prst="rect">
            <a:avLst/>
          </a:prstGeom>
        </p:spPr>
        <p:txBody>
          <a:bodyPr vert="horz" lIns="91440" tIns="45720" rIns="91440" bIns="45720" rtlCol="0" anchor="b"/>
          <a:lstStyle>
            <a:lvl1pPr algn="l">
              <a:defRPr sz="1200"/>
            </a:lvl1pPr>
          </a:lstStyle>
          <a:p>
            <a:pPr>
              <a:defRPr/>
            </a:pPr>
            <a:endParaRPr lang="es-ES_tradnl"/>
          </a:p>
        </p:txBody>
      </p:sp>
      <p:sp>
        <p:nvSpPr>
          <p:cNvPr id="5" name="4 Marcador de número de diapositiva"/>
          <p:cNvSpPr>
            <a:spLocks noGrp="1"/>
          </p:cNvSpPr>
          <p:nvPr>
            <p:ph type="sldNum" sz="quarter" idx="3"/>
          </p:nvPr>
        </p:nvSpPr>
        <p:spPr>
          <a:xfrm>
            <a:off x="5500688" y="6513513"/>
            <a:ext cx="4208462" cy="342900"/>
          </a:xfrm>
          <a:prstGeom prst="rect">
            <a:avLst/>
          </a:prstGeom>
        </p:spPr>
        <p:txBody>
          <a:bodyPr vert="horz" lIns="91440" tIns="45720" rIns="91440" bIns="45720" rtlCol="0" anchor="b"/>
          <a:lstStyle>
            <a:lvl1pPr algn="r">
              <a:defRPr sz="1200"/>
            </a:lvl1pPr>
          </a:lstStyle>
          <a:p>
            <a:pPr>
              <a:defRPr/>
            </a:pPr>
            <a:fld id="{AB0F41A3-4A56-471A-A5F3-2EF87C3ECA57}" type="slidenum">
              <a:rPr lang="es-ES_tradnl"/>
              <a:pPr>
                <a:defRPr/>
              </a:pPr>
              <a:t>‹Nº›</a:t>
            </a:fld>
            <a:endParaRPr lang="es-ES_trad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208463"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MX"/>
          </a:p>
        </p:txBody>
      </p:sp>
      <p:sp>
        <p:nvSpPr>
          <p:cNvPr id="3" name="2 Marcador de fecha"/>
          <p:cNvSpPr>
            <a:spLocks noGrp="1"/>
          </p:cNvSpPr>
          <p:nvPr>
            <p:ph type="dt" idx="1"/>
          </p:nvPr>
        </p:nvSpPr>
        <p:spPr>
          <a:xfrm>
            <a:off x="5500688" y="0"/>
            <a:ext cx="4208462"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B7CD096-B85E-4837-8888-B1DC430FB3ED}" type="datetimeFigureOut">
              <a:rPr lang="es-MX"/>
              <a:pPr>
                <a:defRPr/>
              </a:pPr>
              <a:t>12/12/2022</a:t>
            </a:fld>
            <a:endParaRPr lang="es-MX"/>
          </a:p>
        </p:txBody>
      </p:sp>
      <p:sp>
        <p:nvSpPr>
          <p:cNvPr id="4" name="3 Marcador de imagen de diapositiva"/>
          <p:cNvSpPr>
            <a:spLocks noGrp="1" noRot="1" noChangeAspect="1"/>
          </p:cNvSpPr>
          <p:nvPr>
            <p:ph type="sldImg" idx="2"/>
          </p:nvPr>
        </p:nvSpPr>
        <p:spPr>
          <a:xfrm>
            <a:off x="3140075" y="514350"/>
            <a:ext cx="3430588" cy="257175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4 Marcador de notas"/>
          <p:cNvSpPr>
            <a:spLocks noGrp="1"/>
          </p:cNvSpPr>
          <p:nvPr>
            <p:ph type="body" sz="quarter" idx="3"/>
          </p:nvPr>
        </p:nvSpPr>
        <p:spPr>
          <a:xfrm>
            <a:off x="971550" y="3257550"/>
            <a:ext cx="7767638" cy="30861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5 Marcador de pie de página"/>
          <p:cNvSpPr>
            <a:spLocks noGrp="1"/>
          </p:cNvSpPr>
          <p:nvPr>
            <p:ph type="ftr" sz="quarter" idx="4"/>
          </p:nvPr>
        </p:nvSpPr>
        <p:spPr>
          <a:xfrm>
            <a:off x="0" y="6513513"/>
            <a:ext cx="4208463"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MX"/>
          </a:p>
        </p:txBody>
      </p:sp>
      <p:sp>
        <p:nvSpPr>
          <p:cNvPr id="7" name="6 Marcador de número de diapositiva"/>
          <p:cNvSpPr>
            <a:spLocks noGrp="1"/>
          </p:cNvSpPr>
          <p:nvPr>
            <p:ph type="sldNum" sz="quarter" idx="5"/>
          </p:nvPr>
        </p:nvSpPr>
        <p:spPr>
          <a:xfrm>
            <a:off x="5500688" y="6513513"/>
            <a:ext cx="4208462"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3119692-5262-410D-AD98-3848B5B96487}" type="slidenum">
              <a:rPr lang="es-MX"/>
              <a:pPr>
                <a:defRPr/>
              </a:pPr>
              <a:t>‹Nº›</a:t>
            </a:fld>
            <a:endParaRPr lang="es-MX"/>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07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
        <p:nvSpPr>
          <p:cNvPr id="307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561B63-64DC-436D-9F64-948A9B184DC1}" type="slidenum">
              <a:rPr lang="es-ES"/>
              <a:pPr fontAlgn="base">
                <a:spcBef>
                  <a:spcPct val="0"/>
                </a:spcBef>
                <a:spcAft>
                  <a:spcPct val="0"/>
                </a:spcAft>
                <a:defRPr/>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D739B7-528F-4344-B32F-9AEA8E105A32}" type="slidenum">
              <a:rPr lang="es-ES"/>
              <a:pPr fontAlgn="base">
                <a:spcBef>
                  <a:spcPct val="0"/>
                </a:spcBef>
                <a:spcAft>
                  <a:spcPct val="0"/>
                </a:spcAft>
                <a:defRPr/>
              </a:pPr>
              <a:t>27</a:t>
            </a:fld>
            <a:endParaRPr lang="es-E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EE55DB-6E6E-4D3D-B5A7-CE0A89334C19}" type="slidenum">
              <a:rPr lang="es-ES"/>
              <a:pPr fontAlgn="base">
                <a:spcBef>
                  <a:spcPct val="0"/>
                </a:spcBef>
                <a:spcAft>
                  <a:spcPct val="0"/>
                </a:spcAft>
                <a:defRPr/>
              </a:pPr>
              <a:t>28</a:t>
            </a:fld>
            <a:endParaRPr lang="es-E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240945-D2F2-404E-B306-392E19CDCAAC}" type="slidenum">
              <a:rPr lang="es-ES"/>
              <a:pPr fontAlgn="base">
                <a:spcBef>
                  <a:spcPct val="0"/>
                </a:spcBef>
                <a:spcAft>
                  <a:spcPct val="0"/>
                </a:spcAft>
                <a:defRPr/>
              </a:pPr>
              <a:t>29</a:t>
            </a:fld>
            <a:endParaRPr lang="es-E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09DB0D-6BD8-4F44-90DB-029C9DB5EA82}" type="slidenum">
              <a:rPr lang="es-ES"/>
              <a:pPr fontAlgn="base">
                <a:spcBef>
                  <a:spcPct val="0"/>
                </a:spcBef>
                <a:spcAft>
                  <a:spcPct val="0"/>
                </a:spcAft>
                <a:defRPr/>
              </a:pPr>
              <a:t>31</a:t>
            </a:fld>
            <a:endParaRPr lang="es-E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A972EA-8A07-4500-929D-709FA8B435EB}" type="slidenum">
              <a:rPr lang="es-ES"/>
              <a:pPr fontAlgn="base">
                <a:spcBef>
                  <a:spcPct val="0"/>
                </a:spcBef>
                <a:spcAft>
                  <a:spcPct val="0"/>
                </a:spcAft>
                <a:defRPr/>
              </a:pPr>
              <a:t>37</a:t>
            </a:fld>
            <a:endParaRPr lang="es-E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2BBB9-BA49-41D0-AD17-56A532A17C53}" type="slidenum">
              <a:rPr lang="es-ES"/>
              <a:pPr fontAlgn="base">
                <a:spcBef>
                  <a:spcPct val="0"/>
                </a:spcBef>
                <a:spcAft>
                  <a:spcPct val="0"/>
                </a:spcAft>
                <a:defRPr/>
              </a:pPr>
              <a:t>38</a:t>
            </a:fld>
            <a:endParaRPr lang="es-E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B54BEA-71D5-4467-A5C1-2FA04DE4A378}" type="slidenum">
              <a:rPr lang="es-ES"/>
              <a:pPr fontAlgn="base">
                <a:spcBef>
                  <a:spcPct val="0"/>
                </a:spcBef>
                <a:spcAft>
                  <a:spcPct val="0"/>
                </a:spcAft>
                <a:defRPr/>
              </a:pPr>
              <a:t>39</a:t>
            </a:fld>
            <a:endParaRPr lang="es-E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5D3C03-C2F4-44B9-8E5E-4FF7AA4BD880}" type="slidenum">
              <a:rPr lang="es-ES"/>
              <a:pPr fontAlgn="base">
                <a:spcBef>
                  <a:spcPct val="0"/>
                </a:spcBef>
                <a:spcAft>
                  <a:spcPct val="0"/>
                </a:spcAft>
                <a:defRPr/>
              </a:pPr>
              <a:t>16</a:t>
            </a:fld>
            <a:endParaRPr lang="es-E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ADE140-D8A8-4193-9342-67BAAB579223}" type="slidenum">
              <a:rPr lang="es-ES"/>
              <a:pPr fontAlgn="base">
                <a:spcBef>
                  <a:spcPct val="0"/>
                </a:spcBef>
                <a:spcAft>
                  <a:spcPct val="0"/>
                </a:spcAft>
                <a:defRPr/>
              </a:pPr>
              <a:t>17</a:t>
            </a:fld>
            <a:endParaRPr lang="es-E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6318CE-262A-4DFA-AB58-B0A28C269FA7}" type="slidenum">
              <a:rPr lang="es-ES"/>
              <a:pPr fontAlgn="base">
                <a:spcBef>
                  <a:spcPct val="0"/>
                </a:spcBef>
                <a:spcAft>
                  <a:spcPct val="0"/>
                </a:spcAft>
                <a:defRPr/>
              </a:pPr>
              <a:t>19</a:t>
            </a:fld>
            <a:endParaRPr lang="es-ES"/>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EA6F59-E688-4BC5-A92E-8E5148EE2C9D}" type="slidenum">
              <a:rPr lang="es-ES"/>
              <a:pPr fontAlgn="base">
                <a:spcBef>
                  <a:spcPct val="0"/>
                </a:spcBef>
                <a:spcAft>
                  <a:spcPct val="0"/>
                </a:spcAft>
                <a:defRPr/>
              </a:pPr>
              <a:t>21</a:t>
            </a:fld>
            <a:endParaRPr lang="es-ES"/>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C29789-3CC8-43BD-BEA5-4D597E0DFACB}" type="slidenum">
              <a:rPr lang="es-ES"/>
              <a:pPr fontAlgn="base">
                <a:spcBef>
                  <a:spcPct val="0"/>
                </a:spcBef>
                <a:spcAft>
                  <a:spcPct val="0"/>
                </a:spcAft>
                <a:defRPr/>
              </a:pPr>
              <a:t>22</a:t>
            </a:fld>
            <a:endParaRPr lang="es-E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72F5AB-D3F8-40CB-B893-12E425E4A093}" type="slidenum">
              <a:rPr lang="es-ES"/>
              <a:pPr fontAlgn="base">
                <a:spcBef>
                  <a:spcPct val="0"/>
                </a:spcBef>
                <a:spcAft>
                  <a:spcPct val="0"/>
                </a:spcAft>
                <a:defRPr/>
              </a:pPr>
              <a:t>23</a:t>
            </a:fld>
            <a:endParaRPr lang="es-ES"/>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12883-9407-4FC7-8B03-460A3E68EFE8}" type="slidenum">
              <a:rPr lang="es-ES"/>
              <a:pPr fontAlgn="base">
                <a:spcBef>
                  <a:spcPct val="0"/>
                </a:spcBef>
                <a:spcAft>
                  <a:spcPct val="0"/>
                </a:spcAft>
                <a:defRPr/>
              </a:pPr>
              <a:t>24</a:t>
            </a:fld>
            <a:endParaRPr lang="es-E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99EC55-3CE6-43CC-9558-60121AB80CD4}" type="slidenum">
              <a:rPr lang="es-ES"/>
              <a:pPr fontAlgn="base">
                <a:spcBef>
                  <a:spcPct val="0"/>
                </a:spcBef>
                <a:spcAft>
                  <a:spcPct val="0"/>
                </a:spcAft>
                <a:defRPr/>
              </a:pPr>
              <a:t>26</a:t>
            </a:fld>
            <a:endParaRPr lang="es-ES"/>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238598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02369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010000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371600" y="609600"/>
            <a:ext cx="73787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809625" y="2214563"/>
            <a:ext cx="3902075" cy="38814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864100" y="2214563"/>
            <a:ext cx="3903663" cy="38814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a:xfrm>
            <a:off x="809625" y="6373813"/>
            <a:ext cx="1905000" cy="457200"/>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3132138" y="6376988"/>
            <a:ext cx="3086100" cy="45720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6589713" y="6376988"/>
            <a:ext cx="2193925" cy="457200"/>
          </a:xfrm>
        </p:spPr>
        <p:txBody>
          <a:bodyPr/>
          <a:lstStyle>
            <a:lvl1pPr>
              <a:defRPr/>
            </a:lvl1pPr>
          </a:lstStyle>
          <a:p>
            <a:pPr>
              <a:defRPr/>
            </a:pPr>
            <a:fld id="{6EDAEB4E-0674-44E3-8D2C-C28AEB1C9DC1}" type="slidenum">
              <a:rPr lang="es-ES"/>
              <a:pPr>
                <a:defRPr/>
              </a:pPr>
              <a:t>‹Nº›</a:t>
            </a:fld>
            <a:endParaRPr lang="es-ES"/>
          </a:p>
        </p:txBody>
      </p:sp>
    </p:spTree>
    <p:extLst>
      <p:ext uri="{BB962C8B-B14F-4D97-AF65-F5344CB8AC3E}">
        <p14:creationId xmlns:p14="http://schemas.microsoft.com/office/powerpoint/2010/main" val="161500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28226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84970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4850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49057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80960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25983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8133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601164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spTree>
    <p:extLst>
      <p:ext uri="{BB962C8B-B14F-4D97-AF65-F5344CB8AC3E}">
        <p14:creationId xmlns:p14="http://schemas.microsoft.com/office/powerpoint/2010/main" val="163238380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2.jpeg"/><Relationship Id="rId7" Type="http://schemas.openxmlformats.org/officeDocument/2006/relationships/diagramColors" Target="../diagrams/colors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5"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7" name="Rectangle 6166">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2" descr="Vista en ángulo reducido de rascacielos modernos sobre un cielo dramático">
            <a:extLst>
              <a:ext uri="{FF2B5EF4-FFF2-40B4-BE49-F238E27FC236}">
                <a16:creationId xmlns:a16="http://schemas.microsoft.com/office/drawing/2014/main" id="{FA44133B-E6C9-099E-66A5-58807ACF20A2}"/>
              </a:ext>
            </a:extLst>
          </p:cNvPr>
          <p:cNvPicPr>
            <a:picLocks noChangeAspect="1"/>
          </p:cNvPicPr>
          <p:nvPr/>
        </p:nvPicPr>
        <p:blipFill rotWithShape="1">
          <a:blip r:embed="rId3">
            <a:alphaModFix amt="50000"/>
          </a:blip>
          <a:srcRect l="6432" r="4567" b="-2"/>
          <a:stretch/>
        </p:blipFill>
        <p:spPr>
          <a:xfrm>
            <a:off x="20" y="10"/>
            <a:ext cx="9143979" cy="6857990"/>
          </a:xfrm>
          <a:prstGeom prst="rect">
            <a:avLst/>
          </a:prstGeom>
          <a:noFill/>
        </p:spPr>
      </p:pic>
      <p:sp>
        <p:nvSpPr>
          <p:cNvPr id="2050" name="Rectangle 2"/>
          <p:cNvSpPr>
            <a:spLocks noGrp="1" noChangeArrowheads="1"/>
          </p:cNvSpPr>
          <p:nvPr>
            <p:ph type="ctrTitle"/>
          </p:nvPr>
        </p:nvSpPr>
        <p:spPr>
          <a:xfrm>
            <a:off x="3290511" y="1200152"/>
            <a:ext cx="5172879" cy="4457696"/>
          </a:xfrm>
        </p:spPr>
        <p:txBody>
          <a:bodyPr vert="horz" lIns="91440" tIns="45720" rIns="91440" bIns="45720" rtlCol="0" anchor="ctr">
            <a:normAutofit/>
          </a:bodyPr>
          <a:lstStyle/>
          <a:p>
            <a:pPr algn="l" fontAlgn="auto">
              <a:spcAft>
                <a:spcPts val="0"/>
              </a:spcAft>
              <a:defRPr/>
            </a:pPr>
            <a:r>
              <a:rPr lang="en-US" sz="6500">
                <a:solidFill>
                  <a:srgbClr val="FFFFFF"/>
                </a:solidFill>
              </a:rPr>
              <a:t>Administración</a:t>
            </a:r>
          </a:p>
        </p:txBody>
      </p:sp>
      <p:sp>
        <p:nvSpPr>
          <p:cNvPr id="6147" name="Rectangle 3"/>
          <p:cNvSpPr>
            <a:spLocks noGrp="1" noChangeArrowheads="1"/>
          </p:cNvSpPr>
          <p:nvPr>
            <p:ph type="subTitle" idx="1"/>
          </p:nvPr>
        </p:nvSpPr>
        <p:spPr>
          <a:xfrm>
            <a:off x="637472" y="1200152"/>
            <a:ext cx="2112401" cy="4457696"/>
          </a:xfrm>
        </p:spPr>
        <p:txBody>
          <a:bodyPr vert="horz" lIns="91440" tIns="45720" rIns="91440" bIns="45720" rtlCol="0" anchor="ctr">
            <a:normAutofit/>
          </a:bodyPr>
          <a:lstStyle/>
          <a:p>
            <a:pPr marL="285750" marR="0" indent="-285750" algn="r">
              <a:spcAft>
                <a:spcPts val="600"/>
              </a:spcAft>
              <a:buChar char="•"/>
            </a:pPr>
            <a:r>
              <a:rPr lang="en-US" sz="1900" dirty="0">
                <a:solidFill>
                  <a:srgbClr val="FFFFFF"/>
                </a:solidFill>
              </a:rPr>
              <a:t>U</a:t>
            </a:r>
            <a:r>
              <a:rPr lang="es-MX" sz="1900" dirty="0" err="1">
                <a:solidFill>
                  <a:srgbClr val="FFFFFF"/>
                </a:solidFill>
              </a:rPr>
              <a:t>niversidad</a:t>
            </a:r>
            <a:r>
              <a:rPr lang="es-MX" sz="1900" dirty="0">
                <a:solidFill>
                  <a:srgbClr val="FFFFFF"/>
                </a:solidFill>
              </a:rPr>
              <a:t> Veracruzana</a:t>
            </a:r>
            <a:endParaRPr lang="es-MX" sz="1900" dirty="0">
              <a:solidFill>
                <a:srgbClr val="FFFFFF"/>
              </a:solidFill>
              <a:cs typeface="Calibri" panose="020F0502020204030204"/>
            </a:endParaRPr>
          </a:p>
          <a:p>
            <a:pPr marL="285750" indent="-285750" algn="r">
              <a:spcAft>
                <a:spcPts val="600"/>
              </a:spcAft>
              <a:buChar char="•"/>
            </a:pPr>
            <a:r>
              <a:rPr lang="es-MX" sz="1900" dirty="0">
                <a:solidFill>
                  <a:srgbClr val="FFFFFF"/>
                </a:solidFill>
              </a:rPr>
              <a:t>Facultad de Contaduría y Administración</a:t>
            </a:r>
            <a:endParaRPr lang="es-MX" sz="1900" dirty="0">
              <a:solidFill>
                <a:srgbClr val="FFFFFF"/>
              </a:solidFill>
              <a:cs typeface="Calibri" panose="020F0502020204030204"/>
            </a:endParaRPr>
          </a:p>
          <a:p>
            <a:pPr marL="285750" indent="-285750" algn="r">
              <a:spcAft>
                <a:spcPts val="600"/>
              </a:spcAft>
              <a:buChar char="•"/>
            </a:pPr>
            <a:r>
              <a:rPr lang="es-MX" sz="1900" dirty="0">
                <a:solidFill>
                  <a:srgbClr val="FFFFFF"/>
                </a:solidFill>
              </a:rPr>
              <a:t>Licenciatura en Gestión y Dirección de Negocios</a:t>
            </a:r>
            <a:endParaRPr lang="es-MX" sz="1900" dirty="0">
              <a:solidFill>
                <a:srgbClr val="FFFFFF"/>
              </a:solidFill>
              <a:cs typeface="Calibri" panose="020F0502020204030204"/>
            </a:endParaRPr>
          </a:p>
          <a:p>
            <a:pPr marL="285750" marR="0" indent="-285750" algn="r">
              <a:spcAft>
                <a:spcPts val="600"/>
              </a:spcAft>
              <a:buChar char="•"/>
            </a:pPr>
            <a:r>
              <a:rPr lang="es-MX" sz="1900" dirty="0">
                <a:solidFill>
                  <a:srgbClr val="FFFFFF"/>
                </a:solidFill>
              </a:rPr>
              <a:t>Material elaborado por: Mtra. Luz del Carmen Rendón Bonilla</a:t>
            </a:r>
            <a:endParaRPr lang="es-MX" sz="1900" dirty="0">
              <a:solidFill>
                <a:srgbClr val="FFFFFF"/>
              </a:solidFill>
              <a:cs typeface="Calibri" panose="020F0502020204030204"/>
            </a:endParaRPr>
          </a:p>
        </p:txBody>
      </p:sp>
      <p:sp>
        <p:nvSpPr>
          <p:cNvPr id="6169"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2" y="2286000"/>
            <a:ext cx="20574"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transition spd="med">
    <p:pull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DEFDF5-5381-5310-AD1A-BF7F5B9847B0}"/>
              </a:ext>
            </a:extLst>
          </p:cNvPr>
          <p:cNvPicPr>
            <a:picLocks noChangeAspect="1"/>
          </p:cNvPicPr>
          <p:nvPr/>
        </p:nvPicPr>
        <p:blipFill rotWithShape="1">
          <a:blip r:embed="rId2">
            <a:alphaModFix amt="35000"/>
          </a:blip>
          <a:srcRect r="4" b="25003"/>
          <a:stretch/>
        </p:blipFill>
        <p:spPr>
          <a:xfrm>
            <a:off x="20" y="1"/>
            <a:ext cx="9143980" cy="6857999"/>
          </a:xfrm>
          <a:prstGeom prst="rect">
            <a:avLst/>
          </a:prstGeom>
        </p:spPr>
      </p:pic>
      <p:sp>
        <p:nvSpPr>
          <p:cNvPr id="2" name="1 Título"/>
          <p:cNvSpPr>
            <a:spLocks noGrp="1"/>
          </p:cNvSpPr>
          <p:nvPr>
            <p:ph type="title"/>
          </p:nvPr>
        </p:nvSpPr>
        <p:spPr>
          <a:xfrm>
            <a:off x="628650" y="1065862"/>
            <a:ext cx="2484873" cy="4726276"/>
          </a:xfrm>
        </p:spPr>
        <p:txBody>
          <a:bodyPr>
            <a:normAutofit/>
          </a:bodyPr>
          <a:lstStyle/>
          <a:p>
            <a:pPr algn="r"/>
            <a:r>
              <a:rPr lang="es-ES_tradnl" sz="3000">
                <a:solidFill>
                  <a:srgbClr val="FFFFFF"/>
                </a:solidFill>
              </a:rPr>
              <a:t>Características de la administración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2 Marcador de contenido">
            <a:extLst>
              <a:ext uri="{FF2B5EF4-FFF2-40B4-BE49-F238E27FC236}">
                <a16:creationId xmlns:a16="http://schemas.microsoft.com/office/drawing/2014/main" id="{C5ED24D5-C56E-DF20-2311-5C249B7A07E6}"/>
              </a:ext>
            </a:extLst>
          </p:cNvPr>
          <p:cNvGraphicFramePr>
            <a:graphicFrameLocks noGrp="1"/>
          </p:cNvGraphicFramePr>
          <p:nvPr>
            <p:ph idx="1"/>
            <p:extLst>
              <p:ext uri="{D42A27DB-BD31-4B8C-83A1-F6EECF244321}">
                <p14:modId xmlns:p14="http://schemas.microsoft.com/office/powerpoint/2010/main" val="1364891877"/>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07457" y="712268"/>
            <a:ext cx="7807893" cy="1193533"/>
          </a:xfrm>
        </p:spPr>
        <p:txBody>
          <a:bodyPr>
            <a:normAutofit/>
          </a:bodyPr>
          <a:lstStyle/>
          <a:p>
            <a:r>
              <a:rPr lang="es-ES_tradnl">
                <a:solidFill>
                  <a:srgbClr val="FFFFFF"/>
                </a:solidFill>
              </a:rPr>
              <a:t>Principios administrativos</a:t>
            </a:r>
          </a:p>
        </p:txBody>
      </p:sp>
      <p:cxnSp>
        <p:nvCxnSpPr>
          <p:cNvPr id="15"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2 Marcador de contenido"/>
          <p:cNvSpPr>
            <a:spLocks noGrp="1"/>
          </p:cNvSpPr>
          <p:nvPr>
            <p:ph idx="1"/>
          </p:nvPr>
        </p:nvSpPr>
        <p:spPr>
          <a:xfrm>
            <a:off x="707457" y="2050181"/>
            <a:ext cx="7807893" cy="4126782"/>
          </a:xfrm>
        </p:spPr>
        <p:txBody>
          <a:bodyPr>
            <a:normAutofit/>
          </a:bodyPr>
          <a:lstStyle/>
          <a:p>
            <a:r>
              <a:rPr lang="es-ES" sz="1600">
                <a:solidFill>
                  <a:srgbClr val="FFFFFF"/>
                </a:solidFill>
              </a:rPr>
              <a:t>Fayol propuso los principios de la administración como un fenómeno social que no admite modelos rígidos y fatales. Deben ser flexibles, no absolutos y aplicarse de acuerdo a los cambios y necesidades del momento social. Estos principios son:</a:t>
            </a:r>
            <a:endParaRPr lang="es-ES_tradnl" sz="1600">
              <a:solidFill>
                <a:srgbClr val="FFFFFF"/>
              </a:solidFill>
            </a:endParaRPr>
          </a:p>
          <a:p>
            <a:pPr>
              <a:buNone/>
            </a:pPr>
            <a:r>
              <a:rPr lang="es-ES" sz="1600">
                <a:solidFill>
                  <a:srgbClr val="FFFFFF"/>
                </a:solidFill>
              </a:rPr>
              <a:t> </a:t>
            </a:r>
            <a:endParaRPr lang="es-ES_tradnl" sz="1600">
              <a:solidFill>
                <a:srgbClr val="FFFFFF"/>
              </a:solidFill>
            </a:endParaRPr>
          </a:p>
          <a:p>
            <a:pPr lvl="1"/>
            <a:r>
              <a:rPr lang="es-ES" sz="1600" u="sng">
                <a:solidFill>
                  <a:srgbClr val="FFFFFF"/>
                </a:solidFill>
              </a:rPr>
              <a:t>División del trabajo</a:t>
            </a:r>
            <a:r>
              <a:rPr lang="es-ES" sz="1600">
                <a:solidFill>
                  <a:srgbClr val="FFFFFF"/>
                </a:solidFill>
              </a:rPr>
              <a:t>: Es el principio de la especialización necesaria para la optimización de la mano de obra que él aplica tanto al trabajo administrativo como al técnico.</a:t>
            </a:r>
            <a:endParaRPr lang="es-ES_tradnl" sz="1600">
              <a:solidFill>
                <a:srgbClr val="FFFFFF"/>
              </a:solidFill>
            </a:endParaRPr>
          </a:p>
          <a:p>
            <a:pPr lvl="1"/>
            <a:r>
              <a:rPr lang="es-ES" sz="1600" u="sng">
                <a:solidFill>
                  <a:srgbClr val="FFFFFF"/>
                </a:solidFill>
              </a:rPr>
              <a:t>Autoridad y responsabilidad</a:t>
            </a:r>
            <a:r>
              <a:rPr lang="es-ES" sz="1600">
                <a:solidFill>
                  <a:srgbClr val="FFFFFF"/>
                </a:solidFill>
              </a:rPr>
              <a:t>: Concibe a la autoridad como la unión de la autoridad personal, inteligencia, experiencia y valor moral.</a:t>
            </a:r>
            <a:endParaRPr lang="es-ES_tradnl" sz="1600">
              <a:solidFill>
                <a:srgbClr val="FFFFFF"/>
              </a:solidFill>
            </a:endParaRPr>
          </a:p>
          <a:p>
            <a:pPr lvl="1"/>
            <a:r>
              <a:rPr lang="es-ES" sz="1600" u="sng">
                <a:solidFill>
                  <a:srgbClr val="FFFFFF"/>
                </a:solidFill>
              </a:rPr>
              <a:t>Disciplina:</a:t>
            </a:r>
            <a:r>
              <a:rPr lang="es-ES" sz="1600">
                <a:solidFill>
                  <a:srgbClr val="FFFFFF"/>
                </a:solidFill>
              </a:rPr>
              <a:t> Requiere de superiores competentes en todos los niveles, así como de acuerdos claros y razonables, con aplicación juiciosa de sanciones.</a:t>
            </a:r>
            <a:endParaRPr lang="es-ES_tradnl" sz="1600">
              <a:solidFill>
                <a:srgbClr val="FFFFFF"/>
              </a:solidFill>
            </a:endParaRPr>
          </a:p>
          <a:p>
            <a:pPr lvl="1"/>
            <a:r>
              <a:rPr lang="es-ES" sz="1600" u="sng">
                <a:solidFill>
                  <a:srgbClr val="FFFFFF"/>
                </a:solidFill>
              </a:rPr>
              <a:t>Unidad de mando</a:t>
            </a:r>
            <a:r>
              <a:rPr lang="es-ES" sz="1600">
                <a:solidFill>
                  <a:srgbClr val="FFFFFF"/>
                </a:solidFill>
              </a:rPr>
              <a:t>: Este principio establece que un subordinado sólo recibirá órdenes de un superior.</a:t>
            </a:r>
            <a:endParaRPr lang="es-ES_tradnl" sz="1600">
              <a:solidFill>
                <a:srgbClr val="FFFFFF"/>
              </a:solidFill>
            </a:endParaRPr>
          </a:p>
          <a:p>
            <a:pPr lvl="1"/>
            <a:r>
              <a:rPr lang="es-ES" sz="1600" u="sng">
                <a:solidFill>
                  <a:srgbClr val="FFFFFF"/>
                </a:solidFill>
              </a:rPr>
              <a:t>Unidad de dirección</a:t>
            </a:r>
            <a:r>
              <a:rPr lang="es-ES" sz="1600">
                <a:solidFill>
                  <a:srgbClr val="FFFFFF"/>
                </a:solidFill>
              </a:rPr>
              <a:t>: Es el principio mediante el cual cada grupo de actividades tendrán un mismo objetivo, una sola cabeza ejecutiva y un solo plan.</a:t>
            </a:r>
            <a:endParaRPr lang="es-ES_tradnl" sz="1600">
              <a:solidFill>
                <a:srgbClr val="FFFFFF"/>
              </a:solidFill>
            </a:endParaRPr>
          </a:p>
          <a:p>
            <a:endParaRPr lang="es-ES_tradnl" sz="16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07457" y="712268"/>
            <a:ext cx="7807893" cy="1193533"/>
          </a:xfrm>
        </p:spPr>
        <p:txBody>
          <a:bodyPr>
            <a:normAutofit/>
          </a:bodyPr>
          <a:lstStyle/>
          <a:p>
            <a:r>
              <a:rPr lang="es-ES_tradnl">
                <a:solidFill>
                  <a:srgbClr val="FFFFFF"/>
                </a:solidFill>
              </a:rPr>
              <a:t>Principios administrativos</a:t>
            </a:r>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2 Marcador de contenido"/>
          <p:cNvSpPr>
            <a:spLocks noGrp="1"/>
          </p:cNvSpPr>
          <p:nvPr>
            <p:ph idx="1"/>
          </p:nvPr>
        </p:nvSpPr>
        <p:spPr>
          <a:xfrm>
            <a:off x="707457" y="2050181"/>
            <a:ext cx="7807893" cy="4126782"/>
          </a:xfrm>
        </p:spPr>
        <p:txBody>
          <a:bodyPr>
            <a:normAutofit/>
          </a:bodyPr>
          <a:lstStyle/>
          <a:p>
            <a:pPr lvl="0"/>
            <a:r>
              <a:rPr lang="es-ES" sz="1800" u="sng">
                <a:solidFill>
                  <a:srgbClr val="FFFFFF"/>
                </a:solidFill>
              </a:rPr>
              <a:t>Subordinación del interés particular al general</a:t>
            </a:r>
            <a:r>
              <a:rPr lang="es-ES" sz="1800">
                <a:solidFill>
                  <a:srgbClr val="FFFFFF"/>
                </a:solidFill>
              </a:rPr>
              <a:t>: Todo el personal debe hacer a un lado sus intereses particulares y su actividad debe estar encaminada hacia el interés general de la empresa.</a:t>
            </a:r>
            <a:endParaRPr lang="es-ES_tradnl" sz="1800">
              <a:solidFill>
                <a:srgbClr val="FFFFFF"/>
              </a:solidFill>
            </a:endParaRPr>
          </a:p>
          <a:p>
            <a:pPr lvl="0"/>
            <a:r>
              <a:rPr lang="es-ES" sz="1800" u="sng">
                <a:solidFill>
                  <a:srgbClr val="FFFFFF"/>
                </a:solidFill>
              </a:rPr>
              <a:t>Remuneración al personal</a:t>
            </a:r>
            <a:r>
              <a:rPr lang="es-ES" sz="1800">
                <a:solidFill>
                  <a:srgbClr val="FFFFFF"/>
                </a:solidFill>
              </a:rPr>
              <a:t>: La remuneración y los métodos de pago deberán ser los mejores, que ofrezcan la máxima satisfacción a empleados y empleadores.</a:t>
            </a:r>
            <a:endParaRPr lang="es-ES_tradnl" sz="1800">
              <a:solidFill>
                <a:srgbClr val="FFFFFF"/>
              </a:solidFill>
            </a:endParaRPr>
          </a:p>
          <a:p>
            <a:pPr lvl="0"/>
            <a:r>
              <a:rPr lang="es-ES" sz="1800" u="sng">
                <a:solidFill>
                  <a:srgbClr val="FFFFFF"/>
                </a:solidFill>
              </a:rPr>
              <a:t>Centralización</a:t>
            </a:r>
            <a:r>
              <a:rPr lang="es-ES" sz="1800">
                <a:solidFill>
                  <a:srgbClr val="FFFFFF"/>
                </a:solidFill>
              </a:rPr>
              <a:t>: Es la extensión en que debe encontrarse o dispersarse la autoridad de la empresa, para obtener el mejor rendimiento.</a:t>
            </a:r>
            <a:endParaRPr lang="es-ES_tradnl" sz="1800">
              <a:solidFill>
                <a:srgbClr val="FFFFFF"/>
              </a:solidFill>
            </a:endParaRPr>
          </a:p>
          <a:p>
            <a:pPr lvl="0"/>
            <a:r>
              <a:rPr lang="es-ES" sz="1800" u="sng">
                <a:solidFill>
                  <a:srgbClr val="FFFFFF"/>
                </a:solidFill>
              </a:rPr>
              <a:t>Línea de autoridad</a:t>
            </a:r>
            <a:r>
              <a:rPr lang="es-ES" sz="1800">
                <a:solidFill>
                  <a:srgbClr val="FFFFFF"/>
                </a:solidFill>
              </a:rPr>
              <a:t>: Se manifiesta como una escala en cadena "una cadena de superiores", desde el más alto hasta el más bajo puesto. Indica que, si bien es un error que un subordinado se aparte innecesariamente de la línea de autoridad, también es un error conservarla cuando sea perjudicial. </a:t>
            </a:r>
            <a:endParaRPr lang="es-ES_tradnl" sz="1800">
              <a:solidFill>
                <a:srgbClr val="FFFFFF"/>
              </a:solidFill>
            </a:endParaRPr>
          </a:p>
          <a:p>
            <a:pPr lvl="0"/>
            <a:r>
              <a:rPr lang="es-ES" sz="1800" u="sng">
                <a:solidFill>
                  <a:srgbClr val="FFFFFF"/>
                </a:solidFill>
              </a:rPr>
              <a:t>Órdenes</a:t>
            </a:r>
            <a:r>
              <a:rPr lang="es-ES" sz="1800">
                <a:solidFill>
                  <a:srgbClr val="FFFFFF"/>
                </a:solidFill>
              </a:rPr>
              <a:t>: Para las personas y las cosas debe de aplicarse el refrán "un lugar para cada cosa y cada cosa en su lugar".</a:t>
            </a:r>
            <a:endParaRPr lang="es-ES_tradnl" sz="1800">
              <a:solidFill>
                <a:srgbClr val="FFFFFF"/>
              </a:solidFill>
            </a:endParaRPr>
          </a:p>
          <a:p>
            <a:endParaRPr lang="es-ES_tradnl" sz="18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07457" y="712268"/>
            <a:ext cx="7807893" cy="1193533"/>
          </a:xfrm>
        </p:spPr>
        <p:txBody>
          <a:bodyPr>
            <a:normAutofit/>
          </a:bodyPr>
          <a:lstStyle/>
          <a:p>
            <a:r>
              <a:rPr lang="es-ES_tradnl">
                <a:solidFill>
                  <a:srgbClr val="FFFFFF"/>
                </a:solidFill>
              </a:rPr>
              <a:t>Principios administrativos</a:t>
            </a:r>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2 Marcador de contenido"/>
          <p:cNvSpPr>
            <a:spLocks noGrp="1"/>
          </p:cNvSpPr>
          <p:nvPr>
            <p:ph idx="1"/>
          </p:nvPr>
        </p:nvSpPr>
        <p:spPr>
          <a:xfrm>
            <a:off x="707457" y="2050181"/>
            <a:ext cx="7807893" cy="4126782"/>
          </a:xfrm>
        </p:spPr>
        <p:txBody>
          <a:bodyPr>
            <a:normAutofit/>
          </a:bodyPr>
          <a:lstStyle/>
          <a:p>
            <a:pPr lvl="0"/>
            <a:r>
              <a:rPr lang="es-ES" sz="1900" u="sng">
                <a:solidFill>
                  <a:srgbClr val="FFFFFF"/>
                </a:solidFill>
              </a:rPr>
              <a:t>Equidad</a:t>
            </a:r>
            <a:r>
              <a:rPr lang="es-ES" sz="1900">
                <a:solidFill>
                  <a:srgbClr val="FFFFFF"/>
                </a:solidFill>
              </a:rPr>
              <a:t>: Este principio es necesario para atraerse la lealtad del personal, por medio de una combinación de gentilezas y justicia, en los tratos de la dirección con los subordinados.</a:t>
            </a:r>
            <a:endParaRPr lang="es-ES_tradnl" sz="1900">
              <a:solidFill>
                <a:srgbClr val="FFFFFF"/>
              </a:solidFill>
            </a:endParaRPr>
          </a:p>
          <a:p>
            <a:pPr lvl="0"/>
            <a:r>
              <a:rPr lang="es-ES" sz="1900" u="sng">
                <a:solidFill>
                  <a:srgbClr val="FFFFFF"/>
                </a:solidFill>
              </a:rPr>
              <a:t>Estabilidad del personal</a:t>
            </a:r>
            <a:r>
              <a:rPr lang="es-ES" sz="1900">
                <a:solidFill>
                  <a:srgbClr val="FFFFFF"/>
                </a:solidFill>
              </a:rPr>
              <a:t>: La inestabilidad del personal es causa y efecto de mala administración y hay riesgos por una rotación innecesaria.</a:t>
            </a:r>
            <a:endParaRPr lang="es-ES_tradnl" sz="1900">
              <a:solidFill>
                <a:srgbClr val="FFFFFF"/>
              </a:solidFill>
            </a:endParaRPr>
          </a:p>
          <a:p>
            <a:pPr lvl="0"/>
            <a:r>
              <a:rPr lang="es-ES" sz="1900" u="sng">
                <a:solidFill>
                  <a:srgbClr val="FFFFFF"/>
                </a:solidFill>
              </a:rPr>
              <a:t>Iniciativa</a:t>
            </a:r>
            <a:r>
              <a:rPr lang="es-ES" sz="1900">
                <a:solidFill>
                  <a:srgbClr val="FFFFFF"/>
                </a:solidFill>
              </a:rPr>
              <a:t>: Es la exposición y ejecución de un plan: Se exhorta a los directivos a sacrificar su vanidad personal para que permitan a sus subordinados ejercitarla.</a:t>
            </a:r>
            <a:endParaRPr lang="es-ES_tradnl" sz="1900">
              <a:solidFill>
                <a:srgbClr val="FFFFFF"/>
              </a:solidFill>
            </a:endParaRPr>
          </a:p>
          <a:p>
            <a:pPr lvl="0"/>
            <a:r>
              <a:rPr lang="es-ES" sz="1900" u="sng">
                <a:solidFill>
                  <a:srgbClr val="FFFFFF"/>
                </a:solidFill>
              </a:rPr>
              <a:t>Espíritu de grupo</a:t>
            </a:r>
            <a:r>
              <a:rPr lang="es-ES" sz="1900">
                <a:solidFill>
                  <a:srgbClr val="FFFFFF"/>
                </a:solidFill>
              </a:rPr>
              <a:t>: Este principio es una extensión del principio de la unidad de mando. Hace ver la necesidad o conveniencia del trabajo de grupo y la importancia de establecer comunicaciones adecuadas para obtenerla.</a:t>
            </a:r>
            <a:endParaRPr lang="es-ES_tradnl" sz="1900">
              <a:solidFill>
                <a:srgbClr val="FFFFFF"/>
              </a:solidFill>
            </a:endParaRPr>
          </a:p>
          <a:p>
            <a:endParaRPr lang="es-ES_tradnl" sz="19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C21B66F-2CBE-DDD9-3A15-191D73C16187}"/>
              </a:ext>
            </a:extLst>
          </p:cNvPr>
          <p:cNvPicPr>
            <a:picLocks noChangeAspect="1"/>
          </p:cNvPicPr>
          <p:nvPr/>
        </p:nvPicPr>
        <p:blipFill rotWithShape="1">
          <a:blip r:embed="rId2">
            <a:alphaModFix amt="50000"/>
          </a:blip>
          <a:srcRect r="11971" b="-10"/>
          <a:stretch/>
        </p:blipFill>
        <p:spPr>
          <a:xfrm>
            <a:off x="20" y="1"/>
            <a:ext cx="9143980" cy="6857999"/>
          </a:xfrm>
          <a:prstGeom prst="rect">
            <a:avLst/>
          </a:prstGeom>
        </p:spPr>
      </p:pic>
      <p:sp>
        <p:nvSpPr>
          <p:cNvPr id="5" name="4 Título"/>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a:solidFill>
                  <a:srgbClr val="FFFFFF"/>
                </a:solidFill>
              </a:rPr>
              <a:t>La empresa como ámbito de aplicación de la administración</a:t>
            </a: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1" name="Rectangle 206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Picture 2056" descr="Almacenes exteriores">
            <a:extLst>
              <a:ext uri="{FF2B5EF4-FFF2-40B4-BE49-F238E27FC236}">
                <a16:creationId xmlns:a16="http://schemas.microsoft.com/office/drawing/2014/main" id="{9C23E101-7DD2-91AA-C283-B97A7AC5A80D}"/>
              </a:ext>
            </a:extLst>
          </p:cNvPr>
          <p:cNvPicPr>
            <a:picLocks noChangeAspect="1"/>
          </p:cNvPicPr>
          <p:nvPr/>
        </p:nvPicPr>
        <p:blipFill rotWithShape="1">
          <a:blip r:embed="rId2">
            <a:alphaModFix amt="35000"/>
          </a:blip>
          <a:srcRect l="1501" r="9700" b="3"/>
          <a:stretch/>
        </p:blipFill>
        <p:spPr>
          <a:xfrm>
            <a:off x="20" y="1"/>
            <a:ext cx="9143980" cy="6857999"/>
          </a:xfrm>
          <a:prstGeom prst="rect">
            <a:avLst/>
          </a:prstGeom>
        </p:spPr>
      </p:pic>
      <p:sp>
        <p:nvSpPr>
          <p:cNvPr id="5" name="4 Título"/>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000">
                <a:solidFill>
                  <a:srgbClr val="FFFFFF"/>
                </a:solidFill>
              </a:rPr>
              <a:t>La empresa como ámbito de aplicación de la administración</a:t>
            </a:r>
          </a:p>
        </p:txBody>
      </p:sp>
      <p:cxnSp>
        <p:nvCxnSpPr>
          <p:cNvPr id="2063" name="Straight Connector 206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6 Marcador de contenido"/>
          <p:cNvSpPr>
            <a:spLocks noGrp="1"/>
          </p:cNvSpPr>
          <p:nvPr>
            <p:ph sz="half" idx="1"/>
          </p:nvPr>
        </p:nvSpPr>
        <p:spPr>
          <a:xfrm>
            <a:off x="3866534" y="1065862"/>
            <a:ext cx="4308514" cy="4726276"/>
          </a:xfrm>
        </p:spPr>
        <p:txBody>
          <a:bodyPr vert="horz" lIns="91440" tIns="45720" rIns="91440" bIns="45720" rtlCol="0" anchor="ctr">
            <a:normAutofit/>
          </a:bodyPr>
          <a:lstStyle/>
          <a:p>
            <a:r>
              <a:rPr lang="en-US" sz="1700">
                <a:solidFill>
                  <a:srgbClr val="FFFFFF"/>
                </a:solidFill>
              </a:rPr>
              <a:t>El campo de aplicación de la administración es la empresa entendida como cualquier organismo social (conjunto de personas interrelacionadas que buscan un objetivo común) en donde se encuentre presente la idea de subordinación (jefes y empleados)</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2" name="Rectangle 820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3" descr="C:\Documents and Settings\Usuario Final\Configuración local\Archivos temporales de Internet\Content.IE5\10ZXSX7G\MPj03996860000[1].jpg"/>
          <p:cNvPicPr>
            <a:picLocks noChangeAspect="1" noChangeArrowheads="1"/>
          </p:cNvPicPr>
          <p:nvPr/>
        </p:nvPicPr>
        <p:blipFill rotWithShape="1">
          <a:blip r:embed="rId3" cstate="print">
            <a:alphaModFix amt="35000"/>
          </a:blip>
          <a:srcRect b="6250"/>
          <a:stretch/>
        </p:blipFill>
        <p:spPr bwMode="auto">
          <a:xfrm>
            <a:off x="20" y="10"/>
            <a:ext cx="9143980" cy="6857990"/>
          </a:xfrm>
          <a:prstGeom prst="rect">
            <a:avLst/>
          </a:prstGeom>
          <a:noFill/>
        </p:spPr>
      </p:pic>
      <p:sp>
        <p:nvSpPr>
          <p:cNvPr id="9" name="8 Título"/>
          <p:cNvSpPr>
            <a:spLocks noGrp="1"/>
          </p:cNvSpPr>
          <p:nvPr>
            <p:ph type="title"/>
          </p:nvPr>
        </p:nvSpPr>
        <p:spPr>
          <a:xfrm>
            <a:off x="628650" y="365125"/>
            <a:ext cx="7886700" cy="1325563"/>
          </a:xfrm>
        </p:spPr>
        <p:txBody>
          <a:bodyPr vert="horz" lIns="91440" tIns="45720" rIns="91440" bIns="45720" rtlCol="0" anchor="ctr">
            <a:normAutofit/>
          </a:bodyPr>
          <a:lstStyle/>
          <a:p>
            <a:r>
              <a:rPr lang="en-US">
                <a:solidFill>
                  <a:srgbClr val="FFFFFF"/>
                </a:solidFill>
              </a:rPr>
              <a:t>Concepto de empresa</a:t>
            </a:r>
          </a:p>
        </p:txBody>
      </p:sp>
      <p:sp>
        <p:nvSpPr>
          <p:cNvPr id="12" name="11 Marcador de texto"/>
          <p:cNvSpPr>
            <a:spLocks noGrp="1"/>
          </p:cNvSpPr>
          <p:nvPr>
            <p:ph type="body" sz="half" idx="1"/>
          </p:nvPr>
        </p:nvSpPr>
        <p:spPr>
          <a:xfrm>
            <a:off x="628650" y="1825625"/>
            <a:ext cx="7886700" cy="4351338"/>
          </a:xfrm>
        </p:spPr>
        <p:txBody>
          <a:bodyPr vert="horz" lIns="91440" tIns="45720" rIns="91440" bIns="45720" rtlCol="0">
            <a:normAutofit/>
          </a:bodyPr>
          <a:lstStyle/>
          <a:p>
            <a:r>
              <a:rPr lang="en-US">
                <a:solidFill>
                  <a:srgbClr val="FFFFFF"/>
                </a:solidFill>
              </a:rPr>
              <a:t>Es la unidad productiva o de servicio que, constituida según aspectos prácticos o legales, se integra por recursos y se vale de la administración para lograr sus objetivos.</a:t>
            </a: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4" name="Rectangle 923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2" name="Picture 9220" descr="Una flecha acertando el centro de una diana">
            <a:extLst>
              <a:ext uri="{FF2B5EF4-FFF2-40B4-BE49-F238E27FC236}">
                <a16:creationId xmlns:a16="http://schemas.microsoft.com/office/drawing/2014/main" id="{D05DA067-2AB6-8525-B808-008C6E969402}"/>
              </a:ext>
            </a:extLst>
          </p:cNvPr>
          <p:cNvPicPr>
            <a:picLocks noChangeAspect="1"/>
          </p:cNvPicPr>
          <p:nvPr/>
        </p:nvPicPr>
        <p:blipFill rotWithShape="1">
          <a:blip r:embed="rId3">
            <a:alphaModFix amt="50000"/>
          </a:blip>
          <a:srcRect t="12628" b="12372"/>
          <a:stretch/>
        </p:blipFill>
        <p:spPr>
          <a:xfrm>
            <a:off x="20" y="1"/>
            <a:ext cx="9143980" cy="6857999"/>
          </a:xfrm>
          <a:prstGeom prst="rect">
            <a:avLst/>
          </a:prstGeom>
        </p:spPr>
      </p:pic>
      <p:sp>
        <p:nvSpPr>
          <p:cNvPr id="6" name="5 Título"/>
          <p:cNvSpPr>
            <a:spLocks noGrp="1"/>
          </p:cNvSpPr>
          <p:nvPr>
            <p:ph type="title"/>
          </p:nvPr>
        </p:nvSpPr>
        <p:spPr>
          <a:xfrm>
            <a:off x="707457" y="712268"/>
            <a:ext cx="7807893" cy="1193533"/>
          </a:xfrm>
        </p:spPr>
        <p:txBody>
          <a:bodyPr vert="horz" lIns="91440" tIns="45720" rIns="91440" bIns="45720" rtlCol="0" anchor="ctr">
            <a:normAutofit/>
          </a:bodyPr>
          <a:lstStyle/>
          <a:p>
            <a:r>
              <a:rPr lang="en-US">
                <a:solidFill>
                  <a:srgbClr val="FFFFFF"/>
                </a:solidFill>
              </a:rPr>
              <a:t>Objetivo de la empresa</a:t>
            </a:r>
          </a:p>
        </p:txBody>
      </p:sp>
      <p:sp>
        <p:nvSpPr>
          <p:cNvPr id="9236"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00" y="826324"/>
            <a:ext cx="20574"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Rectangle 6"/>
          <p:cNvSpPr>
            <a:spLocks noChangeArrowheads="1"/>
          </p:cNvSpPr>
          <p:nvPr/>
        </p:nvSpPr>
        <p:spPr bwMode="auto">
          <a:xfrm>
            <a:off x="707457" y="2050181"/>
            <a:ext cx="7807893" cy="4126782"/>
          </a:xfrm>
          <a:prstGeom prst="rect">
            <a:avLst/>
          </a:prstGeom>
        </p:spPr>
        <p:txBody>
          <a:bodyPr vert="horz" lIns="91440" tIns="45720" rIns="91440" bIns="45720" rtlCol="0">
            <a:normAutofit/>
          </a:bodyPr>
          <a:lstStyle/>
          <a:p>
            <a:pPr marL="342900" indent="-228600">
              <a:lnSpc>
                <a:spcPct val="90000"/>
              </a:lnSpc>
              <a:spcBef>
                <a:spcPct val="20000"/>
              </a:spcBef>
              <a:buFont typeface="Arial" panose="020B0604020202020204" pitchFamily="34" charset="0"/>
              <a:buChar char="•"/>
            </a:pPr>
            <a:r>
              <a:rPr lang="en-US" sz="2100">
                <a:solidFill>
                  <a:srgbClr val="FFFFFF"/>
                </a:solidFill>
                <a:latin typeface="+mn-lt"/>
              </a:rPr>
              <a:t>Las organizaciones surgen con la finalidad de satisfacer necesidades sociales, a través de la generación  de distintos productos (bienes, servicios, ideas, actividades, lugares o personas).</a:t>
            </a:r>
          </a:p>
          <a:p>
            <a:pPr marL="342900" indent="-228600">
              <a:lnSpc>
                <a:spcPct val="90000"/>
              </a:lnSpc>
              <a:spcBef>
                <a:spcPct val="20000"/>
              </a:spcBef>
              <a:buFont typeface="Arial" panose="020B0604020202020204" pitchFamily="34" charset="0"/>
              <a:buChar char="•"/>
            </a:pPr>
            <a:r>
              <a:rPr lang="en-US" sz="2100">
                <a:solidFill>
                  <a:srgbClr val="FFFFFF"/>
                </a:solidFill>
                <a:latin typeface="+mn-lt"/>
              </a:rPr>
              <a:t>Para ello, las empresas cuentan con elementos de entrada o recursos, proceso y elementos de salida</a:t>
            </a:r>
          </a:p>
          <a:p>
            <a:pPr marL="342900" indent="-228600">
              <a:lnSpc>
                <a:spcPct val="90000"/>
              </a:lnSpc>
              <a:spcBef>
                <a:spcPct val="20000"/>
              </a:spcBef>
              <a:buFont typeface="Arial" panose="020B0604020202020204" pitchFamily="34" charset="0"/>
              <a:buChar char="•"/>
            </a:pPr>
            <a:endParaRPr lang="en-US" sz="2100">
              <a:solidFill>
                <a:srgbClr val="FFFFFF"/>
              </a:solidFill>
              <a:latin typeface="+mn-lt"/>
            </a:endParaRPr>
          </a:p>
        </p:txBody>
      </p:sp>
      <p:sp>
        <p:nvSpPr>
          <p:cNvPr id="6146" name="Rectangle 5"/>
          <p:cNvSpPr>
            <a:spLocks noChangeArrowheads="1"/>
          </p:cNvSpPr>
          <p:nvPr/>
        </p:nvSpPr>
        <p:spPr bwMode="auto">
          <a:xfrm>
            <a:off x="468313" y="1133475"/>
            <a:ext cx="8229600" cy="1143000"/>
          </a:xfrm>
          <a:prstGeom prst="rect">
            <a:avLst/>
          </a:prstGeom>
          <a:noFill/>
          <a:ln w="9525">
            <a:noFill/>
            <a:miter lim="800000"/>
            <a:headEnd/>
            <a:tailEnd/>
          </a:ln>
        </p:spPr>
        <p:txBody>
          <a:bodyPr/>
          <a:lstStyle/>
          <a:p>
            <a:pPr fontAlgn="auto">
              <a:spcBef>
                <a:spcPts val="0"/>
              </a:spcBef>
              <a:spcAft>
                <a:spcPts val="0"/>
              </a:spcAft>
              <a:defRPr/>
            </a:pPr>
            <a:endParaRPr lang="es-MX" sz="4400" dirty="0">
              <a:solidFill>
                <a:schemeClr val="tx2"/>
              </a:solidFill>
              <a:latin typeface="+mj-lt"/>
              <a:cs typeface="Times New Roman"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5196D8-740E-38EB-4D64-D527D791EBB3}"/>
              </a:ext>
            </a:extLst>
          </p:cNvPr>
          <p:cNvPicPr>
            <a:picLocks noChangeAspect="1"/>
          </p:cNvPicPr>
          <p:nvPr/>
        </p:nvPicPr>
        <p:blipFill rotWithShape="1">
          <a:blip r:embed="rId2">
            <a:alphaModFix amt="50000"/>
          </a:blip>
          <a:srcRect r="14253" b="-6"/>
          <a:stretch/>
        </p:blipFill>
        <p:spPr>
          <a:xfrm>
            <a:off x="20" y="1"/>
            <a:ext cx="9143980" cy="6857999"/>
          </a:xfrm>
          <a:prstGeom prst="rect">
            <a:avLst/>
          </a:prstGeom>
        </p:spPr>
      </p:pic>
      <p:sp>
        <p:nvSpPr>
          <p:cNvPr id="3" name="2 Título"/>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a:solidFill>
                  <a:srgbClr val="FFFFFF"/>
                </a:solidFill>
              </a:rPr>
              <a:t>Elementos de las organizaciones</a:t>
            </a: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Título"/>
          <p:cNvSpPr>
            <a:spLocks noGrp="1"/>
          </p:cNvSpPr>
          <p:nvPr>
            <p:ph type="title"/>
          </p:nvPr>
        </p:nvSpPr>
        <p:spPr>
          <a:xfrm>
            <a:off x="394554" y="489439"/>
            <a:ext cx="8354891" cy="930447"/>
          </a:xfrm>
        </p:spPr>
        <p:txBody>
          <a:bodyPr vert="horz" lIns="91440" tIns="45720" rIns="91440" bIns="45720" rtlCol="0" anchor="b">
            <a:normAutofit/>
          </a:bodyPr>
          <a:lstStyle/>
          <a:p>
            <a:pPr algn="ctr" fontAlgn="auto">
              <a:spcAft>
                <a:spcPts val="0"/>
              </a:spcAft>
              <a:defRPr/>
            </a:pPr>
            <a:br>
              <a:rPr lang="en-US" sz="2900" kern="1200">
                <a:solidFill>
                  <a:schemeClr val="bg1"/>
                </a:solidFill>
                <a:latin typeface="+mj-lt"/>
                <a:ea typeface="+mj-ea"/>
                <a:cs typeface="+mj-cs"/>
              </a:rPr>
            </a:br>
            <a:r>
              <a:rPr lang="en-US" sz="2900" kern="1200">
                <a:solidFill>
                  <a:schemeClr val="bg1"/>
                </a:solidFill>
                <a:latin typeface="+mj-lt"/>
                <a:ea typeface="+mj-ea"/>
                <a:cs typeface="+mj-cs"/>
              </a:rPr>
              <a:t> Elementos de las organizaciones</a:t>
            </a:r>
          </a:p>
        </p:txBody>
      </p:sp>
      <p:cxnSp>
        <p:nvCxnSpPr>
          <p:cNvPr id="22" name="Straight Connector 2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12 Imagen"/>
          <p:cNvPicPr/>
          <p:nvPr/>
        </p:nvPicPr>
        <p:blipFill>
          <a:blip r:embed="rId3" cstate="print"/>
          <a:stretch>
            <a:fillRect/>
          </a:stretch>
        </p:blipFill>
        <p:spPr bwMode="auto">
          <a:xfrm>
            <a:off x="240030" y="2532931"/>
            <a:ext cx="8622615" cy="378685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6" name="Rectangle 7185">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3" name="Picture 7172" descr="Escritorio con elementos de productividad">
            <a:extLst>
              <a:ext uri="{FF2B5EF4-FFF2-40B4-BE49-F238E27FC236}">
                <a16:creationId xmlns:a16="http://schemas.microsoft.com/office/drawing/2014/main" id="{B422AB3F-3CE2-3282-596D-270DA40B9E3A}"/>
              </a:ext>
            </a:extLst>
          </p:cNvPr>
          <p:cNvPicPr>
            <a:picLocks noChangeAspect="1"/>
          </p:cNvPicPr>
          <p:nvPr/>
        </p:nvPicPr>
        <p:blipFill rotWithShape="1">
          <a:blip r:embed="rId2">
            <a:alphaModFix amt="50000"/>
          </a:blip>
          <a:srcRect l="11000" r="-2" b="-2"/>
          <a:stretch/>
        </p:blipFill>
        <p:spPr>
          <a:xfrm>
            <a:off x="20" y="1"/>
            <a:ext cx="9143980" cy="6857999"/>
          </a:xfrm>
          <a:prstGeom prst="rect">
            <a:avLst/>
          </a:prstGeom>
        </p:spPr>
      </p:pic>
      <p:sp>
        <p:nvSpPr>
          <p:cNvPr id="7170" name="Rectangle 2"/>
          <p:cNvSpPr>
            <a:spLocks noGrp="1" noChangeArrowheads="1"/>
          </p:cNvSpPr>
          <p:nvPr>
            <p:ph type="title"/>
          </p:nvPr>
        </p:nvSpPr>
        <p:spPr>
          <a:xfrm>
            <a:off x="628650" y="963877"/>
            <a:ext cx="2620771" cy="4930246"/>
          </a:xfrm>
        </p:spPr>
        <p:txBody>
          <a:bodyPr>
            <a:normAutofit/>
          </a:bodyPr>
          <a:lstStyle/>
          <a:p>
            <a:pPr algn="r" eaLnBrk="1" hangingPunct="1"/>
            <a:r>
              <a:rPr lang="es-MX">
                <a:solidFill>
                  <a:schemeClr val="bg1"/>
                </a:solidFill>
              </a:rPr>
              <a:t>Contenido</a:t>
            </a:r>
          </a:p>
        </p:txBody>
      </p:sp>
      <p:sp>
        <p:nvSpPr>
          <p:cNvPr id="7188"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1" name="Rectangle 3"/>
          <p:cNvSpPr>
            <a:spLocks noGrp="1" noChangeArrowheads="1"/>
          </p:cNvSpPr>
          <p:nvPr>
            <p:ph idx="1"/>
          </p:nvPr>
        </p:nvSpPr>
        <p:spPr>
          <a:xfrm>
            <a:off x="3732023" y="963877"/>
            <a:ext cx="4783327" cy="4930246"/>
          </a:xfrm>
        </p:spPr>
        <p:txBody>
          <a:bodyPr anchor="ctr">
            <a:normAutofit/>
          </a:bodyPr>
          <a:lstStyle/>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Concepto de administración</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Finalidad de la administración</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Características de la administración</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Principios administrativos</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La empresa como ámbito de aplicación de la administración</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Concepto de empresa</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Objetivo de la empresa</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Elementos de las organizaciones</a:t>
            </a:r>
            <a:endParaRPr lang="es-ES" sz="2100">
              <a:solidFill>
                <a:schemeClr val="bg1"/>
              </a:solidFill>
              <a:cs typeface="Calibri"/>
            </a:endParaRPr>
          </a:p>
          <a:p>
            <a:pPr eaLnBrk="1" hangingPunct="1">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Clasificación de las empresas</a:t>
            </a:r>
            <a:endParaRPr lang="es-ES" sz="2100">
              <a:solidFill>
                <a:schemeClr val="bg1"/>
              </a:solidFill>
              <a:cs typeface="Calibri"/>
            </a:endParaRPr>
          </a:p>
          <a:p>
            <a:pPr>
              <a:spcBef>
                <a:spcPct val="0"/>
              </a:spcBef>
              <a:spcAft>
                <a:spcPts val="600"/>
              </a:spcAft>
              <a:buFontTx/>
              <a:buChar char="•"/>
            </a:pPr>
            <a:r>
              <a:rPr lang="es-ES" sz="2100">
                <a:solidFill>
                  <a:schemeClr val="bg1"/>
                </a:solidFill>
                <a:hlinkClick r:id="" action="ppaction://noaction">
                  <a:extLst>
                    <a:ext uri="{A12FA001-AC4F-418D-AE19-62706E023703}">
                      <ahyp:hlinkClr xmlns:ahyp="http://schemas.microsoft.com/office/drawing/2018/hyperlinkcolor" val="tx"/>
                    </a:ext>
                  </a:extLst>
                </a:hlinkClick>
              </a:rPr>
              <a:t>Proceso administrativo</a:t>
            </a:r>
            <a:endParaRPr lang="es-ES" sz="2100">
              <a:solidFill>
                <a:schemeClr val="bg1"/>
              </a:solidFill>
              <a:cs typeface="Calibri"/>
            </a:endParaRPr>
          </a:p>
          <a:p>
            <a:pPr eaLnBrk="1" hangingPunct="1">
              <a:spcBef>
                <a:spcPct val="0"/>
              </a:spcBef>
              <a:spcAft>
                <a:spcPts val="600"/>
              </a:spcAft>
              <a:buNone/>
            </a:pPr>
            <a:endParaRPr lang="es-ES" sz="2100">
              <a:solidFill>
                <a:schemeClr val="bg1"/>
              </a:solidFill>
            </a:endParaRPr>
          </a:p>
          <a:p>
            <a:pPr eaLnBrk="1" hangingPunct="1">
              <a:buFont typeface="Wingdings" pitchFamily="2" charset="2"/>
              <a:buNone/>
            </a:pPr>
            <a:endParaRPr lang="es-MX" sz="2100">
              <a:solidFill>
                <a:schemeClr val="bg1"/>
              </a:solidFill>
            </a:endParaRPr>
          </a:p>
          <a:p>
            <a:pPr eaLnBrk="1" hangingPunct="1"/>
            <a:endParaRPr lang="es-MX" sz="2100">
              <a:solidFill>
                <a:schemeClr val="bg1"/>
              </a:solidFill>
            </a:endParaRPr>
          </a:p>
        </p:txBody>
      </p:sp>
    </p:spTree>
  </p:cSld>
  <p:clrMapOvr>
    <a:masterClrMapping/>
  </p:clrMapOvr>
  <p:transition spd="med">
    <p:pull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C7D5B3-25E6-3D7D-C493-C7CFCE9D92A6}"/>
              </a:ext>
            </a:extLst>
          </p:cNvPr>
          <p:cNvPicPr>
            <a:picLocks noChangeAspect="1"/>
          </p:cNvPicPr>
          <p:nvPr/>
        </p:nvPicPr>
        <p:blipFill rotWithShape="1">
          <a:blip r:embed="rId2">
            <a:alphaModFix amt="50000"/>
          </a:blip>
          <a:srcRect r="11130" b="-3"/>
          <a:stretch/>
        </p:blipFill>
        <p:spPr>
          <a:xfrm>
            <a:off x="20" y="1"/>
            <a:ext cx="9143980" cy="6857999"/>
          </a:xfrm>
          <a:prstGeom prst="rect">
            <a:avLst/>
          </a:prstGeom>
        </p:spPr>
      </p:pic>
      <p:sp>
        <p:nvSpPr>
          <p:cNvPr id="3" name="2 Título"/>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a:solidFill>
                  <a:srgbClr val="FFFFFF"/>
                </a:solidFill>
              </a:rPr>
              <a:t>Elementos de entrada</a:t>
            </a: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11268" descr="Revistas enrolladas de colores">
            <a:extLst>
              <a:ext uri="{FF2B5EF4-FFF2-40B4-BE49-F238E27FC236}">
                <a16:creationId xmlns:a16="http://schemas.microsoft.com/office/drawing/2014/main" id="{11361E9E-167C-9C52-0055-B9FD360423FA}"/>
              </a:ext>
            </a:extLst>
          </p:cNvPr>
          <p:cNvPicPr>
            <a:picLocks noChangeAspect="1"/>
          </p:cNvPicPr>
          <p:nvPr/>
        </p:nvPicPr>
        <p:blipFill rotWithShape="1">
          <a:blip r:embed="rId3">
            <a:alphaModFix amt="35000"/>
          </a:blip>
          <a:srcRect l="8603" r="2527" b="-3"/>
          <a:stretch/>
        </p:blipFill>
        <p:spPr>
          <a:xfrm>
            <a:off x="20" y="1"/>
            <a:ext cx="9143980" cy="6857999"/>
          </a:xfrm>
          <a:prstGeom prst="rect">
            <a:avLst/>
          </a:prstGeom>
        </p:spPr>
      </p:pic>
      <p:sp>
        <p:nvSpPr>
          <p:cNvPr id="6" name="5 Título"/>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a:solidFill>
                  <a:srgbClr val="FFFFFF"/>
                </a:solidFill>
              </a:rPr>
              <a:t>Recursos materiales</a:t>
            </a:r>
          </a:p>
        </p:txBody>
      </p:sp>
      <p:cxnSp>
        <p:nvCxnSpPr>
          <p:cNvPr id="11275" name="Straight Connector 1127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267" name="Rectangle 6"/>
          <p:cNvSpPr>
            <a:spLocks noChangeArrowheads="1"/>
          </p:cNvSpPr>
          <p:nvPr/>
        </p:nvSpPr>
        <p:spPr bwMode="auto">
          <a:xfrm>
            <a:off x="3866534" y="1065862"/>
            <a:ext cx="4308514" cy="4726276"/>
          </a:xfrm>
          <a:prstGeom prst="rect">
            <a:avLst/>
          </a:prstGeom>
        </p:spPr>
        <p:txBody>
          <a:bodyPr vert="horz" lIns="91440" tIns="45720" rIns="91440" bIns="45720" rtlCol="0" anchor="ctr">
            <a:normAutofit/>
          </a:bodyPr>
          <a:lstStyle/>
          <a:p>
            <a:pPr marL="342900" indent="-228600">
              <a:lnSpc>
                <a:spcPct val="90000"/>
              </a:lnSpc>
              <a:spcBef>
                <a:spcPct val="20000"/>
              </a:spcBef>
              <a:buFont typeface="Arial" panose="020B0604020202020204" pitchFamily="34" charset="0"/>
              <a:buChar char="•"/>
            </a:pPr>
            <a:r>
              <a:rPr lang="en-US" sz="1700" b="1">
                <a:solidFill>
                  <a:srgbClr val="FFFFFF"/>
                </a:solidFill>
                <a:latin typeface="+mn-lt"/>
              </a:rPr>
              <a:t>Incluyen</a:t>
            </a:r>
            <a:r>
              <a:rPr lang="en-US" sz="1700">
                <a:solidFill>
                  <a:srgbClr val="FFFFFF"/>
                </a:solidFill>
                <a:latin typeface="+mn-lt"/>
              </a:rPr>
              <a:t>:</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Materias primas, materiales.</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Maquinaria, equipo en general.</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Edificio, planta industrial.</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Terrenos.</a:t>
            </a:r>
          </a:p>
        </p:txBody>
      </p:sp>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4" name="Picture 12293">
            <a:extLst>
              <a:ext uri="{FF2B5EF4-FFF2-40B4-BE49-F238E27FC236}">
                <a16:creationId xmlns:a16="http://schemas.microsoft.com/office/drawing/2014/main" id="{7624F26D-EB07-935A-99B8-67E9ED9D77E6}"/>
              </a:ext>
            </a:extLst>
          </p:cNvPr>
          <p:cNvPicPr>
            <a:picLocks noChangeAspect="1"/>
          </p:cNvPicPr>
          <p:nvPr/>
        </p:nvPicPr>
        <p:blipFill rotWithShape="1">
          <a:blip r:embed="rId3"/>
          <a:srcRect l="30695" t="9091" r="-3" b="-3"/>
          <a:stretch/>
        </p:blipFill>
        <p:spPr>
          <a:xfrm>
            <a:off x="20" y="10"/>
            <a:ext cx="9143980" cy="6857990"/>
          </a:xfrm>
          <a:prstGeom prst="rect">
            <a:avLst/>
          </a:prstGeom>
        </p:spPr>
      </p:pic>
      <p:sp>
        <p:nvSpPr>
          <p:cNvPr id="12298" name="Rectangle 12297">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Título"/>
          <p:cNvSpPr>
            <a:spLocks noGrp="1"/>
          </p:cNvSpPr>
          <p:nvPr>
            <p:ph type="title"/>
          </p:nvPr>
        </p:nvSpPr>
        <p:spPr>
          <a:xfrm>
            <a:off x="5812488" y="640263"/>
            <a:ext cx="2819430" cy="1344975"/>
          </a:xfrm>
        </p:spPr>
        <p:txBody>
          <a:bodyPr vert="horz" lIns="91440" tIns="45720" rIns="91440" bIns="45720" rtlCol="0" anchor="ctr">
            <a:normAutofit/>
          </a:bodyPr>
          <a:lstStyle/>
          <a:p>
            <a:r>
              <a:rPr lang="en-US" sz="3500"/>
              <a:t>Recursos técnicos</a:t>
            </a:r>
          </a:p>
        </p:txBody>
      </p:sp>
      <p:sp>
        <p:nvSpPr>
          <p:cNvPr id="12292" name="Rectangle 7"/>
          <p:cNvSpPr>
            <a:spLocks noChangeArrowheads="1"/>
          </p:cNvSpPr>
          <p:nvPr/>
        </p:nvSpPr>
        <p:spPr bwMode="auto">
          <a:xfrm>
            <a:off x="5811967" y="2121763"/>
            <a:ext cx="2823620" cy="3773010"/>
          </a:xfrm>
          <a:prstGeom prst="rect">
            <a:avLst/>
          </a:prstGeom>
        </p:spPr>
        <p:txBody>
          <a:bodyPr vert="horz" lIns="91440" tIns="45720" rIns="91440" bIns="45720" rtlCol="0">
            <a:normAutofit/>
          </a:bodyPr>
          <a:lstStyle/>
          <a:p>
            <a:pPr marL="342900" indent="-228600">
              <a:lnSpc>
                <a:spcPct val="90000"/>
              </a:lnSpc>
              <a:spcBef>
                <a:spcPct val="20000"/>
              </a:spcBef>
              <a:buFont typeface="Arial" panose="020B0604020202020204" pitchFamily="34" charset="0"/>
              <a:buChar char="•"/>
            </a:pPr>
            <a:r>
              <a:rPr lang="en-US" sz="1500" b="1">
                <a:latin typeface="+mn-lt"/>
              </a:rPr>
              <a:t>Son sistemas de trabajo,</a:t>
            </a:r>
            <a:r>
              <a:rPr lang="en-US" sz="1500">
                <a:latin typeface="+mn-lt"/>
              </a:rPr>
              <a:t> por ejemplo:</a:t>
            </a:r>
          </a:p>
          <a:p>
            <a:pPr marL="742950" lvl="1" indent="-228600">
              <a:lnSpc>
                <a:spcPct val="90000"/>
              </a:lnSpc>
              <a:spcBef>
                <a:spcPct val="20000"/>
              </a:spcBef>
              <a:buFont typeface="Arial" panose="020B0604020202020204" pitchFamily="34" charset="0"/>
              <a:buChar char="•"/>
            </a:pPr>
            <a:r>
              <a:rPr lang="en-US" sz="1500">
                <a:latin typeface="+mn-lt"/>
              </a:rPr>
              <a:t>Roles de menús con procedimiento de elaboración para cada receta estándar.</a:t>
            </a:r>
          </a:p>
          <a:p>
            <a:pPr marL="742950" lvl="1" indent="-228600">
              <a:lnSpc>
                <a:spcPct val="90000"/>
              </a:lnSpc>
              <a:spcBef>
                <a:spcPct val="20000"/>
              </a:spcBef>
              <a:buFont typeface="Arial" panose="020B0604020202020204" pitchFamily="34" charset="0"/>
              <a:buChar char="•"/>
            </a:pPr>
            <a:r>
              <a:rPr lang="en-US" sz="1500">
                <a:latin typeface="+mn-lt"/>
              </a:rPr>
              <a:t>Programas de auditoría fiscal.</a:t>
            </a:r>
          </a:p>
          <a:p>
            <a:pPr marL="742950" lvl="1" indent="-228600">
              <a:lnSpc>
                <a:spcPct val="90000"/>
              </a:lnSpc>
              <a:spcBef>
                <a:spcPct val="20000"/>
              </a:spcBef>
              <a:buFont typeface="Arial" panose="020B0604020202020204" pitchFamily="34" charset="0"/>
              <a:buChar char="•"/>
            </a:pPr>
            <a:r>
              <a:rPr lang="en-US" sz="1500">
                <a:latin typeface="+mn-lt"/>
              </a:rPr>
              <a:t>Evaluación de proyectos sustentables (rentabilidad sin dañar ecología).</a:t>
            </a:r>
          </a:p>
          <a:p>
            <a:pPr marL="742950" lvl="1" indent="-228600">
              <a:lnSpc>
                <a:spcPct val="90000"/>
              </a:lnSpc>
              <a:spcBef>
                <a:spcPct val="20000"/>
              </a:spcBef>
              <a:buFont typeface="Arial" panose="020B0604020202020204" pitchFamily="34" charset="0"/>
              <a:buChar char="•"/>
            </a:pPr>
            <a:r>
              <a:rPr lang="en-US" sz="1500">
                <a:latin typeface="+mn-lt"/>
              </a:rPr>
              <a:t>Sistemas de información gerencial.</a:t>
            </a:r>
          </a:p>
          <a:p>
            <a:pPr marL="742950" lvl="1" indent="-228600">
              <a:lnSpc>
                <a:spcPct val="90000"/>
              </a:lnSpc>
              <a:spcBef>
                <a:spcPct val="20000"/>
              </a:spcBef>
              <a:buFont typeface="Arial" panose="020B0604020202020204" pitchFamily="34" charset="0"/>
              <a:buChar char="•"/>
            </a:pPr>
            <a:r>
              <a:rPr lang="en-US" sz="1500">
                <a:latin typeface="+mn-lt"/>
              </a:rPr>
              <a:t>Programas de auditoría administrativa.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8" name="Picture 13317" descr="Figuras talladas de seres humanos coloridas">
            <a:extLst>
              <a:ext uri="{FF2B5EF4-FFF2-40B4-BE49-F238E27FC236}">
                <a16:creationId xmlns:a16="http://schemas.microsoft.com/office/drawing/2014/main" id="{6D0512D0-A8B1-FDB8-B582-C23DE6AAB728}"/>
              </a:ext>
            </a:extLst>
          </p:cNvPr>
          <p:cNvPicPr>
            <a:picLocks noChangeAspect="1"/>
          </p:cNvPicPr>
          <p:nvPr/>
        </p:nvPicPr>
        <p:blipFill rotWithShape="1">
          <a:blip r:embed="rId3"/>
          <a:srcRect l="13647" t="9090" r="9" b="9"/>
          <a:stretch/>
        </p:blipFill>
        <p:spPr>
          <a:xfrm>
            <a:off x="20" y="10"/>
            <a:ext cx="9143980" cy="6857990"/>
          </a:xfrm>
          <a:prstGeom prst="rect">
            <a:avLst/>
          </a:prstGeom>
        </p:spPr>
      </p:pic>
      <p:sp>
        <p:nvSpPr>
          <p:cNvPr id="13322" name="Rectangle 1332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Título"/>
          <p:cNvSpPr>
            <a:spLocks noGrp="1"/>
          </p:cNvSpPr>
          <p:nvPr>
            <p:ph type="title"/>
          </p:nvPr>
        </p:nvSpPr>
        <p:spPr>
          <a:xfrm>
            <a:off x="5812488" y="640263"/>
            <a:ext cx="2819430" cy="1344975"/>
          </a:xfrm>
        </p:spPr>
        <p:txBody>
          <a:bodyPr vert="horz" lIns="91440" tIns="45720" rIns="91440" bIns="45720" rtlCol="0" anchor="ctr">
            <a:normAutofit/>
          </a:bodyPr>
          <a:lstStyle/>
          <a:p>
            <a:r>
              <a:rPr lang="en-US" sz="3500"/>
              <a:t>Recursos humanos</a:t>
            </a:r>
          </a:p>
        </p:txBody>
      </p:sp>
      <p:sp>
        <p:nvSpPr>
          <p:cNvPr id="4" name="Marcador de contenido 3">
            <a:extLst>
              <a:ext uri="{FF2B5EF4-FFF2-40B4-BE49-F238E27FC236}">
                <a16:creationId xmlns:a16="http://schemas.microsoft.com/office/drawing/2014/main" id="{035F2175-C982-8517-15EC-3D1CA52D6164}"/>
              </a:ext>
            </a:extLst>
          </p:cNvPr>
          <p:cNvSpPr>
            <a:spLocks noGrp="1"/>
          </p:cNvSpPr>
          <p:nvPr>
            <p:ph idx="1"/>
          </p:nvPr>
        </p:nvSpPr>
        <p:spPr>
          <a:xfrm>
            <a:off x="5811967" y="2121763"/>
            <a:ext cx="2823620" cy="3773010"/>
          </a:xfrm>
        </p:spPr>
        <p:txBody>
          <a:bodyPr vert="horz" lIns="91440" tIns="45720" rIns="91440" bIns="45720" rtlCol="0" anchor="t">
            <a:normAutofit/>
          </a:bodyPr>
          <a:lstStyle/>
          <a:p>
            <a:pPr marL="342900">
              <a:spcBef>
                <a:spcPct val="20000"/>
              </a:spcBef>
            </a:pPr>
            <a:r>
              <a:rPr lang="en-US" sz="1600" dirty="0"/>
              <a:t>.</a:t>
            </a:r>
          </a:p>
          <a:p>
            <a:r>
              <a:rPr lang="es-ES" dirty="0">
                <a:cs typeface="Calibri"/>
              </a:rPr>
              <a:t>Es el recurso más valioso de las empresas, ya que constituye la fuerza de cambio</a:t>
            </a:r>
            <a:endParaRPr lang="es-E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áfico en un documento con un bolígrafo">
            <a:extLst>
              <a:ext uri="{FF2B5EF4-FFF2-40B4-BE49-F238E27FC236}">
                <a16:creationId xmlns:a16="http://schemas.microsoft.com/office/drawing/2014/main" id="{EE74D8D5-5537-FEB3-F77C-DCA1F3282BF6}"/>
              </a:ext>
            </a:extLst>
          </p:cNvPr>
          <p:cNvPicPr>
            <a:picLocks noChangeAspect="1"/>
          </p:cNvPicPr>
          <p:nvPr/>
        </p:nvPicPr>
        <p:blipFill rotWithShape="1">
          <a:blip r:embed="rId3"/>
          <a:srcRect l="19210" t="2204" r="8" b="6894"/>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Título"/>
          <p:cNvSpPr>
            <a:spLocks noGrp="1"/>
          </p:cNvSpPr>
          <p:nvPr>
            <p:ph type="title"/>
          </p:nvPr>
        </p:nvSpPr>
        <p:spPr>
          <a:xfrm>
            <a:off x="5812488" y="640263"/>
            <a:ext cx="2819430" cy="1344975"/>
          </a:xfrm>
        </p:spPr>
        <p:txBody>
          <a:bodyPr>
            <a:normAutofit/>
          </a:bodyPr>
          <a:lstStyle/>
          <a:p>
            <a:r>
              <a:rPr lang="es-ES_tradnl" sz="3500"/>
              <a:t>Recursos financieros</a:t>
            </a:r>
          </a:p>
        </p:txBody>
      </p:sp>
      <p:sp>
        <p:nvSpPr>
          <p:cNvPr id="3" name="Marcador de contenido 2">
            <a:extLst>
              <a:ext uri="{FF2B5EF4-FFF2-40B4-BE49-F238E27FC236}">
                <a16:creationId xmlns:a16="http://schemas.microsoft.com/office/drawing/2014/main" id="{16DABEE8-9761-7B8C-8337-4226639A3888}"/>
              </a:ext>
            </a:extLst>
          </p:cNvPr>
          <p:cNvSpPr>
            <a:spLocks noGrp="1"/>
          </p:cNvSpPr>
          <p:nvPr>
            <p:ph idx="1"/>
          </p:nvPr>
        </p:nvSpPr>
        <p:spPr>
          <a:xfrm>
            <a:off x="5811967" y="2121763"/>
            <a:ext cx="2823620" cy="3773010"/>
          </a:xfrm>
        </p:spPr>
        <p:txBody>
          <a:bodyPr vert="horz" lIns="91440" tIns="45720" rIns="91440" bIns="45720" rtlCol="0" anchor="t">
            <a:normAutofit/>
          </a:bodyPr>
          <a:lstStyle/>
          <a:p>
            <a:endParaRPr lang="es-ES" sz="1600"/>
          </a:p>
          <a:p>
            <a:pPr marL="342900" indent="-342900">
              <a:spcBef>
                <a:spcPct val="20000"/>
              </a:spcBef>
              <a:spcAft>
                <a:spcPct val="0"/>
              </a:spcAft>
            </a:pPr>
            <a:r>
              <a:rPr lang="es-MX" dirty="0">
                <a:cs typeface="Calibri"/>
              </a:rPr>
              <a:t>Capital de trabajo de la empresa.</a:t>
            </a:r>
            <a:endParaRPr lang="en-US" dirty="0">
              <a:ea typeface="+mn-lt"/>
              <a:cs typeface="+mn-lt"/>
            </a:endParaRPr>
          </a:p>
          <a:p>
            <a:pPr marL="342900" indent="-342900">
              <a:spcBef>
                <a:spcPct val="20000"/>
              </a:spcBef>
              <a:spcAft>
                <a:spcPct val="0"/>
              </a:spcAft>
            </a:pPr>
            <a:r>
              <a:rPr lang="es-MX" dirty="0">
                <a:cs typeface="Calibri"/>
              </a:rPr>
              <a:t>Fondos con que cuenta para su operación normal</a:t>
            </a:r>
            <a:r>
              <a:rPr lang="es-MX" dirty="0">
                <a:latin typeface="Constantia"/>
              </a:rPr>
              <a:t>.</a:t>
            </a:r>
            <a:endParaRPr lang="es-E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Área vacía de la oficina">
            <a:extLst>
              <a:ext uri="{FF2B5EF4-FFF2-40B4-BE49-F238E27FC236}">
                <a16:creationId xmlns:a16="http://schemas.microsoft.com/office/drawing/2014/main" id="{6C20B0CF-99C7-B9AC-C978-4A53CE473D9B}"/>
              </a:ext>
            </a:extLst>
          </p:cNvPr>
          <p:cNvPicPr>
            <a:picLocks noChangeAspect="1"/>
          </p:cNvPicPr>
          <p:nvPr/>
        </p:nvPicPr>
        <p:blipFill rotWithShape="1">
          <a:blip r:embed="rId2">
            <a:alphaModFix amt="50000"/>
          </a:blip>
          <a:srcRect l="11133" r="-3" b="-3"/>
          <a:stretch/>
        </p:blipFill>
        <p:spPr>
          <a:xfrm>
            <a:off x="20" y="1"/>
            <a:ext cx="9143980" cy="6857999"/>
          </a:xfrm>
          <a:prstGeom prst="rect">
            <a:avLst/>
          </a:prstGeom>
        </p:spPr>
      </p:pic>
      <p:sp>
        <p:nvSpPr>
          <p:cNvPr id="3" name="2 Título"/>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a:solidFill>
                  <a:srgbClr val="FFFFFF"/>
                </a:solidFill>
              </a:rPr>
              <a:t>Proceso: áreas funcionales básicas de la empresa</a:t>
            </a: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9" name="Rectangle 1536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15364" descr="Vista con un ángulo bajo de la esquina del edificio contra el cielo azul claro">
            <a:extLst>
              <a:ext uri="{FF2B5EF4-FFF2-40B4-BE49-F238E27FC236}">
                <a16:creationId xmlns:a16="http://schemas.microsoft.com/office/drawing/2014/main" id="{1A2BC2DA-F6BE-4B75-530C-84C20EBA1305}"/>
              </a:ext>
            </a:extLst>
          </p:cNvPr>
          <p:cNvPicPr>
            <a:picLocks noChangeAspect="1"/>
          </p:cNvPicPr>
          <p:nvPr/>
        </p:nvPicPr>
        <p:blipFill rotWithShape="1">
          <a:blip r:embed="rId3">
            <a:alphaModFix amt="35000"/>
          </a:blip>
          <a:srcRect r="4" b="4"/>
          <a:stretch/>
        </p:blipFill>
        <p:spPr>
          <a:xfrm>
            <a:off x="20" y="1"/>
            <a:ext cx="9143980" cy="6857999"/>
          </a:xfrm>
          <a:prstGeom prst="rect">
            <a:avLst/>
          </a:prstGeom>
        </p:spPr>
      </p:pic>
      <p:sp>
        <p:nvSpPr>
          <p:cNvPr id="6" name="5 Título"/>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a:solidFill>
                  <a:srgbClr val="FFFFFF"/>
                </a:solidFill>
              </a:rPr>
              <a:t>Áreas funcionales básicas de la empresa</a:t>
            </a:r>
          </a:p>
        </p:txBody>
      </p:sp>
      <p:cxnSp>
        <p:nvCxnSpPr>
          <p:cNvPr id="15371" name="Straight Connector 1537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5363" name="Rectangle 6"/>
          <p:cNvSpPr>
            <a:spLocks noChangeArrowheads="1"/>
          </p:cNvSpPr>
          <p:nvPr/>
        </p:nvSpPr>
        <p:spPr bwMode="auto">
          <a:xfrm>
            <a:off x="3866534" y="1065862"/>
            <a:ext cx="4308514" cy="4726276"/>
          </a:xfrm>
          <a:prstGeom prst="rect">
            <a:avLst/>
          </a:prstGeom>
        </p:spPr>
        <p:txBody>
          <a:bodyPr vert="horz" lIns="91440" tIns="45720" rIns="91440" bIns="45720" rtlCol="0" anchor="ctr">
            <a:normAutofit/>
          </a:bodyPr>
          <a:lstStyle/>
          <a:p>
            <a:pPr marL="342900" indent="-228600">
              <a:lnSpc>
                <a:spcPct val="90000"/>
              </a:lnSpc>
              <a:spcBef>
                <a:spcPct val="20000"/>
              </a:spcBef>
              <a:buFont typeface="Arial" panose="020B0604020202020204" pitchFamily="34" charset="0"/>
              <a:buChar char="•"/>
            </a:pPr>
            <a:r>
              <a:rPr lang="en-US" sz="1700" b="1">
                <a:solidFill>
                  <a:srgbClr val="FFFFFF"/>
                </a:solidFill>
                <a:latin typeface="+mn-lt"/>
              </a:rPr>
              <a:t>Finanzas:</a:t>
            </a:r>
            <a:r>
              <a:rPr lang="en-US" sz="1700">
                <a:solidFill>
                  <a:srgbClr val="FFFFFF"/>
                </a:solidFill>
                <a:latin typeface="+mn-lt"/>
              </a:rPr>
              <a:t> Área encargada de la administración, obtención y planeación de los recursos financieros para el logro de los objetivos de las entidades socioeconómicas.</a:t>
            </a:r>
          </a:p>
        </p:txBody>
      </p:sp>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lmacenes exteriores">
            <a:extLst>
              <a:ext uri="{FF2B5EF4-FFF2-40B4-BE49-F238E27FC236}">
                <a16:creationId xmlns:a16="http://schemas.microsoft.com/office/drawing/2014/main" id="{F8C4E478-294B-1D2E-DA11-1E331186B842}"/>
              </a:ext>
            </a:extLst>
          </p:cNvPr>
          <p:cNvPicPr>
            <a:picLocks noChangeAspect="1"/>
          </p:cNvPicPr>
          <p:nvPr/>
        </p:nvPicPr>
        <p:blipFill rotWithShape="1">
          <a:blip r:embed="rId3">
            <a:alphaModFix amt="35000"/>
          </a:blip>
          <a:srcRect l="1501" r="9700" b="3"/>
          <a:stretch/>
        </p:blipFill>
        <p:spPr>
          <a:xfrm>
            <a:off x="20" y="1"/>
            <a:ext cx="9143980" cy="6857999"/>
          </a:xfrm>
          <a:prstGeom prst="rect">
            <a:avLst/>
          </a:prstGeom>
        </p:spPr>
      </p:pic>
      <p:sp>
        <p:nvSpPr>
          <p:cNvPr id="6" name="5 Título"/>
          <p:cNvSpPr>
            <a:spLocks noGrp="1"/>
          </p:cNvSpPr>
          <p:nvPr>
            <p:ph type="title"/>
          </p:nvPr>
        </p:nvSpPr>
        <p:spPr>
          <a:xfrm>
            <a:off x="628650" y="1065862"/>
            <a:ext cx="2484873" cy="4726276"/>
          </a:xfrm>
        </p:spPr>
        <p:txBody>
          <a:bodyPr>
            <a:normAutofit/>
          </a:bodyPr>
          <a:lstStyle/>
          <a:p>
            <a:pPr algn="r"/>
            <a:r>
              <a:rPr lang="es-ES_tradnl" sz="3500">
                <a:solidFill>
                  <a:srgbClr val="FFFFFF"/>
                </a:solidFill>
              </a:rPr>
              <a:t>Áreas funcionales básicas de la empresa</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Marcador de contenido 1">
            <a:extLst>
              <a:ext uri="{FF2B5EF4-FFF2-40B4-BE49-F238E27FC236}">
                <a16:creationId xmlns:a16="http://schemas.microsoft.com/office/drawing/2014/main" id="{7B666FFE-C712-9E40-40F6-F8C35BD67976}"/>
              </a:ext>
            </a:extLst>
          </p:cNvPr>
          <p:cNvSpPr>
            <a:spLocks noGrp="1"/>
          </p:cNvSpPr>
          <p:nvPr>
            <p:ph idx="1"/>
          </p:nvPr>
        </p:nvSpPr>
        <p:spPr>
          <a:xfrm>
            <a:off x="3866534" y="1065862"/>
            <a:ext cx="4308514" cy="4726276"/>
          </a:xfrm>
        </p:spPr>
        <p:txBody>
          <a:bodyPr anchor="ctr">
            <a:normAutofit/>
          </a:bodyPr>
          <a:lstStyle/>
          <a:p>
            <a:pPr>
              <a:lnSpc>
                <a:spcPct val="100000"/>
              </a:lnSpc>
              <a:spcBef>
                <a:spcPct val="50000"/>
              </a:spcBef>
              <a:spcAft>
                <a:spcPct val="0"/>
              </a:spcAft>
              <a:buFont typeface="Arial,Sans-Serif" panose="020B0604020202020204" pitchFamily="34" charset="0"/>
            </a:pPr>
            <a:r>
              <a:rPr lang="es-ES" sz="1700" b="1" dirty="0">
                <a:cs typeface="Calibri"/>
              </a:rPr>
              <a:t>Personal o Recursos Humanos</a:t>
            </a:r>
            <a:r>
              <a:rPr lang="es-ES" sz="1700" dirty="0">
                <a:cs typeface="Calibri"/>
              </a:rPr>
              <a:t>: su objetivo es allegar al personal idóneo para un puesto específico, en el momento oportuno.</a:t>
            </a:r>
            <a:endParaRPr lang="en-US" sz="1700" dirty="0">
              <a:ea typeface="+mn-lt"/>
              <a:cs typeface="+mn-lt"/>
            </a:endParaRPr>
          </a:p>
          <a:p>
            <a:endParaRPr lang="es-ES" sz="1700" dirty="0">
              <a:solidFill>
                <a:srgbClr val="FFFFFF"/>
              </a:solidFill>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74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6" name="Picture 17412" descr="Cajas de cartón en cinta transportadora">
            <a:extLst>
              <a:ext uri="{FF2B5EF4-FFF2-40B4-BE49-F238E27FC236}">
                <a16:creationId xmlns:a16="http://schemas.microsoft.com/office/drawing/2014/main" id="{B5B22E70-AC63-EBE0-1E34-65FDE2224196}"/>
              </a:ext>
            </a:extLst>
          </p:cNvPr>
          <p:cNvPicPr>
            <a:picLocks noChangeAspect="1"/>
          </p:cNvPicPr>
          <p:nvPr/>
        </p:nvPicPr>
        <p:blipFill rotWithShape="1">
          <a:blip r:embed="rId3">
            <a:alphaModFix amt="35000"/>
          </a:blip>
          <a:srcRect l="10218" r="912" b="-3"/>
          <a:stretch/>
        </p:blipFill>
        <p:spPr>
          <a:xfrm>
            <a:off x="20" y="1"/>
            <a:ext cx="9143980" cy="6857999"/>
          </a:xfrm>
          <a:prstGeom prst="rect">
            <a:avLst/>
          </a:prstGeom>
        </p:spPr>
      </p:pic>
      <p:sp>
        <p:nvSpPr>
          <p:cNvPr id="8" name="7 Título"/>
          <p:cNvSpPr>
            <a:spLocks noGrp="1"/>
          </p:cNvSpPr>
          <p:nvPr>
            <p:ph type="title"/>
          </p:nvPr>
        </p:nvSpPr>
        <p:spPr>
          <a:xfrm>
            <a:off x="628650" y="1065862"/>
            <a:ext cx="2484873" cy="4726276"/>
          </a:xfrm>
        </p:spPr>
        <p:txBody>
          <a:bodyPr>
            <a:normAutofit/>
          </a:bodyPr>
          <a:lstStyle/>
          <a:p>
            <a:pPr algn="r"/>
            <a:r>
              <a:rPr lang="es-ES_tradnl" sz="3500" dirty="0">
                <a:solidFill>
                  <a:srgbClr val="FFFFFF"/>
                </a:solidFill>
              </a:rPr>
              <a:t>Áreas funcionales básicas de la empresa</a:t>
            </a:r>
          </a:p>
        </p:txBody>
      </p:sp>
      <p:cxnSp>
        <p:nvCxnSpPr>
          <p:cNvPr id="17418" name="Straight Connector 174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Marcador de contenido 1">
            <a:extLst>
              <a:ext uri="{FF2B5EF4-FFF2-40B4-BE49-F238E27FC236}">
                <a16:creationId xmlns:a16="http://schemas.microsoft.com/office/drawing/2014/main" id="{AC1B36DB-4C61-0884-3E88-1424363A87A3}"/>
              </a:ext>
            </a:extLst>
          </p:cNvPr>
          <p:cNvSpPr>
            <a:spLocks noGrp="1"/>
          </p:cNvSpPr>
          <p:nvPr>
            <p:ph idx="1"/>
          </p:nvPr>
        </p:nvSpPr>
        <p:spPr>
          <a:xfrm>
            <a:off x="3866534" y="1065862"/>
            <a:ext cx="4308514" cy="4726276"/>
          </a:xfrm>
        </p:spPr>
        <p:txBody>
          <a:bodyPr vert="horz" lIns="91440" tIns="45720" rIns="91440" bIns="45720" rtlCol="0" anchor="ctr">
            <a:normAutofit/>
          </a:bodyPr>
          <a:lstStyle/>
          <a:p>
            <a:pPr marL="342900" indent="-342900">
              <a:spcBef>
                <a:spcPct val="20000"/>
              </a:spcBef>
              <a:spcAft>
                <a:spcPct val="0"/>
              </a:spcAft>
            </a:pPr>
            <a:r>
              <a:rPr lang="es-MX" sz="1800" b="1" dirty="0">
                <a:solidFill>
                  <a:srgbClr val="FFFFFF"/>
                </a:solidFill>
                <a:ea typeface="+mn-lt"/>
                <a:cs typeface="+mn-lt"/>
              </a:rPr>
              <a:t>Producción:</a:t>
            </a:r>
            <a:r>
              <a:rPr lang="es-MX" sz="1800" dirty="0">
                <a:solidFill>
                  <a:srgbClr val="FFFFFF"/>
                </a:solidFill>
                <a:ea typeface="+mn-lt"/>
                <a:cs typeface="+mn-lt"/>
              </a:rPr>
              <a:t> Se encarga de transformar  la materia prima en un producto terminado.</a:t>
            </a:r>
          </a:p>
          <a:p>
            <a:pPr>
              <a:spcBef>
                <a:spcPct val="20000"/>
              </a:spcBef>
              <a:spcAft>
                <a:spcPct val="0"/>
              </a:spcAft>
            </a:pPr>
            <a:endParaRPr lang="es-MX" sz="1700">
              <a:solidFill>
                <a:srgbClr val="FFFFFF"/>
              </a:solidFill>
              <a:ea typeface="+mn-lt"/>
              <a:cs typeface="+mn-lt"/>
            </a:endParaRPr>
          </a:p>
          <a:p>
            <a:pPr marL="0" indent="0">
              <a:buNone/>
            </a:pPr>
            <a:endParaRPr lang="es-ES" sz="1700">
              <a:solidFill>
                <a:srgbClr val="FFFFFF"/>
              </a:solidFill>
              <a:cs typeface="Calibri"/>
            </a:endParaRPr>
          </a:p>
        </p:txBody>
      </p:sp>
      <p:sp>
        <p:nvSpPr>
          <p:cNvPr id="17411" name="Rectangle 6"/>
          <p:cNvSpPr>
            <a:spLocks noChangeArrowheads="1"/>
          </p:cNvSpPr>
          <p:nvPr/>
        </p:nvSpPr>
        <p:spPr bwMode="auto">
          <a:xfrm>
            <a:off x="539750" y="3068638"/>
            <a:ext cx="3527425" cy="2305050"/>
          </a:xfrm>
          <a:prstGeom prst="rect">
            <a:avLst/>
          </a:prstGeom>
          <a:noFill/>
          <a:ln w="9525">
            <a:noFill/>
            <a:miter lim="800000"/>
            <a:headEnd/>
            <a:tailEnd/>
          </a:ln>
        </p:spPr>
        <p:txBody>
          <a:bodyPr lIns="91440" tIns="45720" rIns="91440" bIns="45720" anchor="t"/>
          <a:lstStyle/>
          <a:p>
            <a:pPr marL="342900" indent="-342900">
              <a:spcBef>
                <a:spcPct val="20000"/>
              </a:spcBef>
              <a:buFontTx/>
              <a:buChar char="•"/>
            </a:pPr>
            <a:endParaRPr lang="es-MX" sz="2800" dirty="0">
              <a:latin typeface="Calibri"/>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44" name="Rectangle 1844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8" name="Picture 18437" descr="Visión de ángulo reducido de rascacielos modernos frente al cielo ">
            <a:extLst>
              <a:ext uri="{FF2B5EF4-FFF2-40B4-BE49-F238E27FC236}">
                <a16:creationId xmlns:a16="http://schemas.microsoft.com/office/drawing/2014/main" id="{65B1C4FB-8B23-0CD4-6355-5E878ED3EF4E}"/>
              </a:ext>
            </a:extLst>
          </p:cNvPr>
          <p:cNvPicPr>
            <a:picLocks noChangeAspect="1"/>
          </p:cNvPicPr>
          <p:nvPr/>
        </p:nvPicPr>
        <p:blipFill rotWithShape="1">
          <a:blip r:embed="rId3">
            <a:alphaModFix amt="50000"/>
          </a:blip>
          <a:srcRect l="9492" r="1638" b="-3"/>
          <a:stretch/>
        </p:blipFill>
        <p:spPr>
          <a:xfrm>
            <a:off x="20" y="1"/>
            <a:ext cx="9143980" cy="6857999"/>
          </a:xfrm>
          <a:prstGeom prst="rect">
            <a:avLst/>
          </a:prstGeom>
        </p:spPr>
      </p:pic>
      <p:sp>
        <p:nvSpPr>
          <p:cNvPr id="6" name="5 Título"/>
          <p:cNvSpPr>
            <a:spLocks noGrp="1"/>
          </p:cNvSpPr>
          <p:nvPr>
            <p:ph type="title"/>
          </p:nvPr>
        </p:nvSpPr>
        <p:spPr>
          <a:xfrm>
            <a:off x="707457" y="712268"/>
            <a:ext cx="7807893" cy="1193533"/>
          </a:xfrm>
        </p:spPr>
        <p:txBody>
          <a:bodyPr vert="horz" lIns="91440" tIns="45720" rIns="91440" bIns="45720" rtlCol="0" anchor="ctr">
            <a:normAutofit/>
          </a:bodyPr>
          <a:lstStyle/>
          <a:p>
            <a:r>
              <a:rPr lang="en-US" sz="3700">
                <a:solidFill>
                  <a:srgbClr val="FFFFFF"/>
                </a:solidFill>
              </a:rPr>
              <a:t>Áreas funcionales básicas de la empresa</a:t>
            </a:r>
          </a:p>
        </p:txBody>
      </p:sp>
      <p:sp>
        <p:nvSpPr>
          <p:cNvPr id="18446"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00" y="826324"/>
            <a:ext cx="20574"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36" name="Rectangle 7"/>
          <p:cNvSpPr>
            <a:spLocks noChangeArrowheads="1"/>
          </p:cNvSpPr>
          <p:nvPr/>
        </p:nvSpPr>
        <p:spPr bwMode="auto">
          <a:xfrm>
            <a:off x="707457" y="2050181"/>
            <a:ext cx="7807893" cy="4126782"/>
          </a:xfrm>
          <a:prstGeom prst="rect">
            <a:avLst/>
          </a:prstGeom>
        </p:spPr>
        <p:txBody>
          <a:bodyPr vert="horz" lIns="91440" tIns="45720" rIns="91440" bIns="45720" rtlCol="0">
            <a:normAutofit/>
          </a:bodyPr>
          <a:lstStyle/>
          <a:p>
            <a:pPr marL="342900" indent="-228600">
              <a:lnSpc>
                <a:spcPct val="90000"/>
              </a:lnSpc>
              <a:spcBef>
                <a:spcPct val="20000"/>
              </a:spcBef>
              <a:buFont typeface="Arial" panose="020B0604020202020204" pitchFamily="34" charset="0"/>
              <a:buChar char="•"/>
            </a:pPr>
            <a:r>
              <a:rPr lang="en-US" sz="2100" b="1">
                <a:solidFill>
                  <a:srgbClr val="FFFFFF"/>
                </a:solidFill>
                <a:latin typeface="+mn-lt"/>
              </a:rPr>
              <a:t>Mercadotecnia:</a:t>
            </a:r>
            <a:r>
              <a:rPr lang="en-US" sz="2100">
                <a:solidFill>
                  <a:srgbClr val="FFFFFF"/>
                </a:solidFill>
                <a:latin typeface="+mn-lt"/>
              </a:rPr>
              <a:t> Facilita intercambios convenientes. Determina la mixtura de las 4 “P” en las organizaciones (Producto, precio, plaza y promoción).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3311F3F-6C2A-CEAB-2458-DC079D44D67C}"/>
              </a:ext>
            </a:extLst>
          </p:cNvPr>
          <p:cNvPicPr>
            <a:picLocks noChangeAspect="1"/>
          </p:cNvPicPr>
          <p:nvPr/>
        </p:nvPicPr>
        <p:blipFill rotWithShape="1">
          <a:blip r:embed="rId2">
            <a:alphaModFix amt="50000"/>
          </a:blip>
          <a:srcRect l="6442" r="4557" b="-2"/>
          <a:stretch/>
        </p:blipFill>
        <p:spPr>
          <a:xfrm>
            <a:off x="20" y="1"/>
            <a:ext cx="9143980" cy="6857999"/>
          </a:xfrm>
          <a:prstGeom prst="rect">
            <a:avLst/>
          </a:prstGeom>
        </p:spPr>
      </p:pic>
      <p:sp>
        <p:nvSpPr>
          <p:cNvPr id="2" name="1 Título"/>
          <p:cNvSpPr>
            <a:spLocks noGrp="1"/>
          </p:cNvSpPr>
          <p:nvPr>
            <p:ph type="title"/>
          </p:nvPr>
        </p:nvSpPr>
        <p:spPr>
          <a:xfrm>
            <a:off x="628650" y="963877"/>
            <a:ext cx="2620771" cy="4930246"/>
          </a:xfrm>
        </p:spPr>
        <p:txBody>
          <a:bodyPr>
            <a:normAutofit/>
          </a:bodyPr>
          <a:lstStyle/>
          <a:p>
            <a:pPr algn="r"/>
            <a:r>
              <a:rPr lang="es-ES_tradnl" sz="3100">
                <a:solidFill>
                  <a:schemeClr val="bg1"/>
                </a:solidFill>
              </a:rPr>
              <a:t>Concepto de administración Definición nominal (etimológica)</a:t>
            </a:r>
            <a:endParaRPr lang="es-ES_tradnl" sz="3100">
              <a:solidFill>
                <a:schemeClr val="bg1"/>
              </a:solidFill>
              <a:cs typeface="Calibri Light"/>
            </a:endParaRPr>
          </a:p>
        </p:txBody>
      </p:sp>
      <p:sp>
        <p:nvSpPr>
          <p:cNvPr id="21"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2 Marcador de contenido">
            <a:extLst>
              <a:ext uri="{FF2B5EF4-FFF2-40B4-BE49-F238E27FC236}">
                <a16:creationId xmlns:a16="http://schemas.microsoft.com/office/drawing/2014/main" id="{791A01ED-D581-81B1-9E34-0EC8B7AB7779}"/>
              </a:ext>
            </a:extLst>
          </p:cNvPr>
          <p:cNvGraphicFramePr>
            <a:graphicFrameLocks noGrp="1"/>
          </p:cNvGraphicFramePr>
          <p:nvPr>
            <p:ph idx="1"/>
            <p:extLst>
              <p:ext uri="{D42A27DB-BD31-4B8C-83A1-F6EECF244321}">
                <p14:modId xmlns:p14="http://schemas.microsoft.com/office/powerpoint/2010/main" val="2726579921"/>
              </p:ext>
            </p:extLst>
          </p:nvPr>
        </p:nvGraphicFramePr>
        <p:xfrm>
          <a:off x="3732023" y="963877"/>
          <a:ext cx="4783327" cy="4930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echas indicando dirección">
            <a:extLst>
              <a:ext uri="{FF2B5EF4-FFF2-40B4-BE49-F238E27FC236}">
                <a16:creationId xmlns:a16="http://schemas.microsoft.com/office/drawing/2014/main" id="{12A36A1C-99E2-77F8-51F6-5EFF11A1D2B9}"/>
              </a:ext>
            </a:extLst>
          </p:cNvPr>
          <p:cNvPicPr>
            <a:picLocks noChangeAspect="1"/>
          </p:cNvPicPr>
          <p:nvPr/>
        </p:nvPicPr>
        <p:blipFill rotWithShape="1">
          <a:blip r:embed="rId2">
            <a:alphaModFix amt="50000"/>
          </a:blip>
          <a:srcRect l="4320" r="6810" b="-3"/>
          <a:stretch/>
        </p:blipFill>
        <p:spPr>
          <a:xfrm>
            <a:off x="20" y="1"/>
            <a:ext cx="9143980" cy="6857999"/>
          </a:xfrm>
          <a:prstGeom prst="rect">
            <a:avLst/>
          </a:prstGeom>
        </p:spPr>
      </p:pic>
      <p:sp>
        <p:nvSpPr>
          <p:cNvPr id="3" name="2 Título"/>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a:solidFill>
                  <a:srgbClr val="FFFFFF"/>
                </a:solidFill>
              </a:rPr>
              <a:t>Elementos de salida</a:t>
            </a:r>
          </a:p>
        </p:txBody>
      </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5" name="Rectangle 1946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2" name="Picture 19460" descr="Caja de pastillas programadas azul">
            <a:extLst>
              <a:ext uri="{FF2B5EF4-FFF2-40B4-BE49-F238E27FC236}">
                <a16:creationId xmlns:a16="http://schemas.microsoft.com/office/drawing/2014/main" id="{7C2080A7-A90A-BE63-F29B-40386A0C1CEC}"/>
              </a:ext>
            </a:extLst>
          </p:cNvPr>
          <p:cNvPicPr>
            <a:picLocks noChangeAspect="1"/>
          </p:cNvPicPr>
          <p:nvPr/>
        </p:nvPicPr>
        <p:blipFill rotWithShape="1">
          <a:blip r:embed="rId3">
            <a:alphaModFix amt="35000"/>
          </a:blip>
          <a:srcRect r="11130" b="-3"/>
          <a:stretch/>
        </p:blipFill>
        <p:spPr>
          <a:xfrm>
            <a:off x="20" y="1"/>
            <a:ext cx="9143980" cy="6857999"/>
          </a:xfrm>
          <a:prstGeom prst="rect">
            <a:avLst/>
          </a:prstGeom>
        </p:spPr>
      </p:pic>
      <p:sp>
        <p:nvSpPr>
          <p:cNvPr id="6" name="5 Título"/>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a:solidFill>
                  <a:srgbClr val="FFFFFF"/>
                </a:solidFill>
              </a:rPr>
              <a:t>Elementos de salida: producto</a:t>
            </a:r>
          </a:p>
        </p:txBody>
      </p:sp>
      <p:cxnSp>
        <p:nvCxnSpPr>
          <p:cNvPr id="19467" name="Straight Connector 1946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9459" name="Rectangle 7"/>
          <p:cNvSpPr>
            <a:spLocks noChangeArrowheads="1"/>
          </p:cNvSpPr>
          <p:nvPr/>
        </p:nvSpPr>
        <p:spPr bwMode="auto">
          <a:xfrm>
            <a:off x="3866534" y="1065862"/>
            <a:ext cx="4308514" cy="4726276"/>
          </a:xfrm>
          <a:prstGeom prst="rect">
            <a:avLst/>
          </a:prstGeom>
        </p:spPr>
        <p:txBody>
          <a:bodyPr vert="horz" lIns="91440" tIns="45720" rIns="91440" bIns="45720" rtlCol="0" anchor="ctr">
            <a:normAutofit/>
          </a:bodyPr>
          <a:lstStyle/>
          <a:p>
            <a:pPr marL="285750" indent="-228600">
              <a:lnSpc>
                <a:spcPct val="90000"/>
              </a:lnSpc>
              <a:spcBef>
                <a:spcPct val="20000"/>
              </a:spcBef>
              <a:buFont typeface="Arial" panose="020B0604020202020204" pitchFamily="34" charset="0"/>
              <a:buChar char="•"/>
            </a:pPr>
            <a:r>
              <a:rPr lang="en-US" sz="1700">
                <a:solidFill>
                  <a:srgbClr val="FFFFFF"/>
                </a:solidFill>
                <a:latin typeface="+mn-lt"/>
              </a:rPr>
              <a:t>Un producto puede ser: </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Un bien tangible (dulces).</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Un servicio (tintorería).</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Un lugar, una actividad (como las agencias de viajes al sugerir un tour por algún centro turístico).</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Una idea (los anuncios que genera una agencia de publicidad).</a:t>
            </a:r>
          </a:p>
          <a:p>
            <a:pPr marL="742950" lvl="1" indent="-228600">
              <a:lnSpc>
                <a:spcPct val="90000"/>
              </a:lnSpc>
              <a:spcBef>
                <a:spcPct val="20000"/>
              </a:spcBef>
              <a:buFont typeface="Arial" panose="020B0604020202020204" pitchFamily="34" charset="0"/>
              <a:buChar char="•"/>
            </a:pPr>
            <a:r>
              <a:rPr lang="en-US" sz="1700">
                <a:solidFill>
                  <a:srgbClr val="FFFFFF"/>
                </a:solidFill>
                <a:latin typeface="+mn-lt"/>
              </a:rPr>
              <a:t>Una persona (como los actores, cantantes o candidatos de partidos políticos).</a:t>
            </a:r>
          </a:p>
        </p:txBody>
      </p:sp>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D7A8C1-4319-3A74-768A-BAAD60F5A3AF}"/>
              </a:ext>
            </a:extLst>
          </p:cNvPr>
          <p:cNvPicPr>
            <a:picLocks noChangeAspect="1"/>
          </p:cNvPicPr>
          <p:nvPr/>
        </p:nvPicPr>
        <p:blipFill rotWithShape="1">
          <a:blip r:embed="rId2">
            <a:alphaModFix amt="50000"/>
          </a:blip>
          <a:srcRect r="14253" b="-6"/>
          <a:stretch/>
        </p:blipFill>
        <p:spPr>
          <a:xfrm>
            <a:off x="20" y="1"/>
            <a:ext cx="9143980" cy="6857999"/>
          </a:xfrm>
          <a:prstGeom prst="rect">
            <a:avLst/>
          </a:prstGeom>
        </p:spPr>
      </p:pic>
      <p:sp>
        <p:nvSpPr>
          <p:cNvPr id="3" name="2 Título"/>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a:solidFill>
                  <a:srgbClr val="FFFFFF"/>
                </a:solidFill>
              </a:rPr>
              <a:t>Factores del macro y microambiente de las organizaciones</a:t>
            </a:r>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1F21E6-0751-C3E7-83B1-C843FB2D2308}"/>
              </a:ext>
            </a:extLst>
          </p:cNvPr>
          <p:cNvPicPr>
            <a:picLocks noChangeAspect="1"/>
          </p:cNvPicPr>
          <p:nvPr/>
        </p:nvPicPr>
        <p:blipFill rotWithShape="1">
          <a:blip r:embed="rId2">
            <a:alphaModFix amt="35000"/>
          </a:blip>
          <a:srcRect l="2409" r="-1" b="-1"/>
          <a:stretch/>
        </p:blipFill>
        <p:spPr>
          <a:xfrm>
            <a:off x="20" y="10"/>
            <a:ext cx="9143980" cy="6857990"/>
          </a:xfrm>
          <a:prstGeom prst="rect">
            <a:avLst/>
          </a:prstGeom>
        </p:spPr>
      </p:pic>
      <p:sp>
        <p:nvSpPr>
          <p:cNvPr id="4" name="3 Título"/>
          <p:cNvSpPr>
            <a:spLocks noGrp="1"/>
          </p:cNvSpPr>
          <p:nvPr>
            <p:ph type="title"/>
          </p:nvPr>
        </p:nvSpPr>
        <p:spPr>
          <a:xfrm>
            <a:off x="628650" y="365125"/>
            <a:ext cx="7886700" cy="1325563"/>
          </a:xfrm>
        </p:spPr>
        <p:txBody>
          <a:bodyPr>
            <a:normAutofit/>
          </a:bodyPr>
          <a:lstStyle/>
          <a:p>
            <a:r>
              <a:rPr lang="es-ES_tradnl">
                <a:solidFill>
                  <a:srgbClr val="FFFFFF"/>
                </a:solidFill>
              </a:rPr>
              <a:t>Factores del macroambiente de las organizaciones</a:t>
            </a:r>
          </a:p>
        </p:txBody>
      </p:sp>
      <p:graphicFrame>
        <p:nvGraphicFramePr>
          <p:cNvPr id="7" name="4 Marcador de contenido">
            <a:extLst>
              <a:ext uri="{FF2B5EF4-FFF2-40B4-BE49-F238E27FC236}">
                <a16:creationId xmlns:a16="http://schemas.microsoft.com/office/drawing/2014/main" id="{32478D30-4960-0084-971D-CAAE07DE95EB}"/>
              </a:ext>
            </a:extLst>
          </p:cNvPr>
          <p:cNvGraphicFramePr>
            <a:graphicFrameLocks noGrp="1"/>
          </p:cNvGraphicFramePr>
          <p:nvPr>
            <p:ph idx="1"/>
            <p:extLst>
              <p:ext uri="{D42A27DB-BD31-4B8C-83A1-F6EECF244321}">
                <p14:modId xmlns:p14="http://schemas.microsoft.com/office/powerpoint/2010/main" val="158445135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Título"/>
          <p:cNvSpPr>
            <a:spLocks noGrp="1"/>
          </p:cNvSpPr>
          <p:nvPr>
            <p:ph type="title"/>
          </p:nvPr>
        </p:nvSpPr>
        <p:spPr>
          <a:xfrm>
            <a:off x="482600" y="321734"/>
            <a:ext cx="8178799" cy="1135737"/>
          </a:xfrm>
        </p:spPr>
        <p:txBody>
          <a:bodyPr>
            <a:normAutofit/>
          </a:bodyPr>
          <a:lstStyle/>
          <a:p>
            <a:r>
              <a:rPr lang="es-ES_tradnl" sz="3100"/>
              <a:t>Factores del microambiente de las organizaciones</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867906726"/>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83F9D7D-8B7D-49DF-AA94-0A9A8D671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0">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8059" y="1855810"/>
            <a:ext cx="4225136" cy="31688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Freeform: Shape 12">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6290" y="1422605"/>
            <a:ext cx="5353835" cy="4015376"/>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2 Título"/>
          <p:cNvSpPr>
            <a:spLocks noGrp="1"/>
          </p:cNvSpPr>
          <p:nvPr>
            <p:ph type="title"/>
          </p:nvPr>
        </p:nvSpPr>
        <p:spPr>
          <a:xfrm>
            <a:off x="837525" y="2452526"/>
            <a:ext cx="3186239" cy="1952947"/>
          </a:xfrm>
          <a:noFill/>
        </p:spPr>
        <p:txBody>
          <a:bodyPr vert="horz" lIns="91440" tIns="45720" rIns="91440" bIns="45720" rtlCol="0" anchor="ctr">
            <a:normAutofit/>
          </a:bodyPr>
          <a:lstStyle/>
          <a:p>
            <a:pPr algn="ctr"/>
            <a:r>
              <a:rPr lang="en-US" sz="3100" dirty="0" err="1">
                <a:solidFill>
                  <a:srgbClr val="080808"/>
                </a:solidFill>
              </a:rPr>
              <a:t>Clasificación</a:t>
            </a:r>
            <a:r>
              <a:rPr lang="en-US" sz="3100" dirty="0">
                <a:solidFill>
                  <a:srgbClr val="080808"/>
                </a:solidFill>
              </a:rPr>
              <a:t> de </a:t>
            </a:r>
            <a:r>
              <a:rPr lang="en-US" sz="3100" dirty="0" err="1">
                <a:solidFill>
                  <a:srgbClr val="080808"/>
                </a:solidFill>
              </a:rPr>
              <a:t>empresas</a:t>
            </a:r>
          </a:p>
        </p:txBody>
      </p:sp>
      <p:pic>
        <p:nvPicPr>
          <p:cNvPr id="10" name="Picture 4">
            <a:extLst>
              <a:ext uri="{FF2B5EF4-FFF2-40B4-BE49-F238E27FC236}">
                <a16:creationId xmlns:a16="http://schemas.microsoft.com/office/drawing/2014/main" id="{6ADD62FA-2373-8613-4945-E59630AEA0A9}"/>
              </a:ext>
            </a:extLst>
          </p:cNvPr>
          <p:cNvPicPr>
            <a:picLocks noChangeAspect="1"/>
          </p:cNvPicPr>
          <p:nvPr/>
        </p:nvPicPr>
        <p:blipFill rotWithShape="1">
          <a:blip r:embed="rId2"/>
          <a:srcRect t="3394" r="5" b="21128"/>
          <a:stretch/>
        </p:blipFill>
        <p:spPr>
          <a:xfrm>
            <a:off x="3766245" y="-1"/>
            <a:ext cx="5377755" cy="5062213"/>
          </a:xfrm>
          <a:custGeom>
            <a:avLst/>
            <a:gdLst/>
            <a:ahLst/>
            <a:cxnLst/>
            <a:rect l="l" t="t" r="r" b="b"/>
            <a:pathLst>
              <a:path w="4393225" h="3101588">
                <a:moveTo>
                  <a:pt x="4393225" y="0"/>
                </a:moveTo>
                <a:lnTo>
                  <a:pt x="4393225" y="1809950"/>
                </a:lnTo>
                <a:lnTo>
                  <a:pt x="3101587" y="3101588"/>
                </a:lnTo>
                <a:lnTo>
                  <a:pt x="0" y="1"/>
                </a:lnTo>
                <a:close/>
              </a:path>
            </a:pathLst>
          </a:custGeom>
        </p:spPr>
      </p:pic>
      <p:sp>
        <p:nvSpPr>
          <p:cNvPr id="12" name="Rectangle 14">
            <a:extLst>
              <a:ext uri="{FF2B5EF4-FFF2-40B4-BE49-F238E27FC236}">
                <a16:creationId xmlns:a16="http://schemas.microsoft.com/office/drawing/2014/main" id="{934DE833-36D4-4437-AE2A-701BDE9C3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548099" y="4119818"/>
            <a:ext cx="870888" cy="6531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011560" y="5937657"/>
            <a:ext cx="714978" cy="53623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8">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4287" y="5474491"/>
            <a:ext cx="2075263" cy="138350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323977" y="5501423"/>
            <a:ext cx="856138" cy="64210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2">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324381" y="5445911"/>
            <a:ext cx="381459" cy="28609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E8D46E7-D29B-F797-0CA4-344754DF1CDD}"/>
              </a:ext>
            </a:extLst>
          </p:cNvPr>
          <p:cNvSpPr>
            <a:spLocks noGrp="1"/>
          </p:cNvSpPr>
          <p:nvPr>
            <p:ph type="title"/>
          </p:nvPr>
        </p:nvSpPr>
        <p:spPr>
          <a:xfrm>
            <a:off x="482600" y="321734"/>
            <a:ext cx="3852312" cy="1135737"/>
          </a:xfrm>
        </p:spPr>
        <p:txBody>
          <a:bodyPr>
            <a:normAutofit/>
          </a:bodyPr>
          <a:lstStyle/>
          <a:p>
            <a:r>
              <a:rPr lang="es-ES" sz="3100">
                <a:cs typeface="Calibri Light"/>
              </a:rPr>
              <a:t>Clasificación de empresas</a:t>
            </a:r>
            <a:endParaRPr lang="es-ES" sz="3100"/>
          </a:p>
        </p:txBody>
      </p:sp>
      <p:sp>
        <p:nvSpPr>
          <p:cNvPr id="39"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2AACB5-7FBC-4602-C0FC-5B656E34175E}"/>
              </a:ext>
            </a:extLst>
          </p:cNvPr>
          <p:cNvPicPr>
            <a:picLocks noChangeAspect="1"/>
          </p:cNvPicPr>
          <p:nvPr/>
        </p:nvPicPr>
        <p:blipFill rotWithShape="1">
          <a:blip r:embed="rId2"/>
          <a:srcRect l="29020" r="28787" b="-1"/>
          <a:stretch/>
        </p:blipFill>
        <p:spPr>
          <a:xfrm>
            <a:off x="4809087" y="10"/>
            <a:ext cx="4334913" cy="6857990"/>
          </a:xfrm>
          <a:prstGeom prst="rect">
            <a:avLst/>
          </a:prstGeom>
        </p:spPr>
      </p:pic>
      <p:grpSp>
        <p:nvGrpSpPr>
          <p:cNvPr id="41" name="Group 2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Marcador de contenido 2">
            <a:extLst>
              <a:ext uri="{FF2B5EF4-FFF2-40B4-BE49-F238E27FC236}">
                <a16:creationId xmlns:a16="http://schemas.microsoft.com/office/drawing/2014/main" id="{7DA477DD-9EAE-B848-D2F2-42F800E6B12A}"/>
              </a:ext>
            </a:extLst>
          </p:cNvPr>
          <p:cNvGraphicFramePr>
            <a:graphicFrameLocks noGrp="1"/>
          </p:cNvGraphicFramePr>
          <p:nvPr>
            <p:ph idx="1"/>
            <p:extLst>
              <p:ext uri="{D42A27DB-BD31-4B8C-83A1-F6EECF244321}">
                <p14:modId xmlns:p14="http://schemas.microsoft.com/office/powerpoint/2010/main" val="3479680694"/>
              </p:ext>
            </p:extLst>
          </p:nvPr>
        </p:nvGraphicFramePr>
        <p:xfrm>
          <a:off x="482601" y="1782981"/>
          <a:ext cx="3852312"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31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26" name="Rectangle 215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9" name="Picture 21508" descr="Números de goma en la pared">
            <a:extLst>
              <a:ext uri="{FF2B5EF4-FFF2-40B4-BE49-F238E27FC236}">
                <a16:creationId xmlns:a16="http://schemas.microsoft.com/office/drawing/2014/main" id="{DE123836-3E41-963D-0F45-5532975CAEB2}"/>
              </a:ext>
            </a:extLst>
          </p:cNvPr>
          <p:cNvPicPr>
            <a:picLocks noChangeAspect="1"/>
          </p:cNvPicPr>
          <p:nvPr/>
        </p:nvPicPr>
        <p:blipFill rotWithShape="1">
          <a:blip r:embed="rId3">
            <a:alphaModFix amt="35000"/>
          </a:blip>
          <a:srcRect l="6493" r="4506" b="-2"/>
          <a:stretch/>
        </p:blipFill>
        <p:spPr>
          <a:xfrm>
            <a:off x="20" y="1"/>
            <a:ext cx="9143980" cy="6857999"/>
          </a:xfrm>
          <a:prstGeom prst="rect">
            <a:avLst/>
          </a:prstGeom>
        </p:spPr>
      </p:pic>
      <p:sp>
        <p:nvSpPr>
          <p:cNvPr id="5" name="4 Título"/>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dirty="0" err="1">
                <a:solidFill>
                  <a:srgbClr val="FFFFFF"/>
                </a:solidFill>
              </a:rPr>
              <a:t>Número</a:t>
            </a:r>
            <a:r>
              <a:rPr lang="en-US" sz="3500" dirty="0">
                <a:solidFill>
                  <a:srgbClr val="FFFFFF"/>
                </a:solidFill>
              </a:rPr>
              <a:t> de personas que las </a:t>
            </a:r>
            <a:r>
              <a:rPr lang="en-US" sz="3500" dirty="0" err="1">
                <a:solidFill>
                  <a:srgbClr val="FFFFFF"/>
                </a:solidFill>
              </a:rPr>
              <a:t>forman</a:t>
            </a:r>
            <a:r>
              <a:rPr lang="en-US" sz="3500" dirty="0">
                <a:solidFill>
                  <a:srgbClr val="FFFFFF"/>
                </a:solidFill>
              </a:rPr>
              <a:t> o </a:t>
            </a:r>
            <a:r>
              <a:rPr lang="en-US" sz="3500" dirty="0" err="1">
                <a:solidFill>
                  <a:srgbClr val="FFFFFF"/>
                </a:solidFill>
              </a:rPr>
              <a:t>constituyen</a:t>
            </a:r>
          </a:p>
        </p:txBody>
      </p:sp>
      <p:cxnSp>
        <p:nvCxnSpPr>
          <p:cNvPr id="21528" name="Straight Connector 21527">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1507" name="Rectangle 6"/>
          <p:cNvSpPr>
            <a:spLocks noChangeArrowheads="1"/>
          </p:cNvSpPr>
          <p:nvPr/>
        </p:nvSpPr>
        <p:spPr bwMode="auto">
          <a:xfrm>
            <a:off x="3866534" y="1065862"/>
            <a:ext cx="4308514" cy="4726276"/>
          </a:xfrm>
          <a:prstGeom prst="rect">
            <a:avLst/>
          </a:prstGeom>
        </p:spPr>
        <p:txBody>
          <a:bodyPr vert="horz" lIns="91440" tIns="45720" rIns="91440" bIns="45720" rtlCol="0" anchor="ctr">
            <a:normAutofit/>
          </a:bodyPr>
          <a:lstStyle/>
          <a:p>
            <a:pPr marL="342900" indent="-228600">
              <a:lnSpc>
                <a:spcPct val="90000"/>
              </a:lnSpc>
              <a:spcBef>
                <a:spcPct val="20000"/>
              </a:spcBef>
              <a:buFont typeface="Arial" panose="020B0604020202020204" pitchFamily="34" charset="0"/>
              <a:buChar char="•"/>
            </a:pPr>
            <a:r>
              <a:rPr lang="en-US" sz="1700" dirty="0">
                <a:solidFill>
                  <a:srgbClr val="FFFFFF"/>
                </a:solidFill>
                <a:latin typeface="+mn-lt"/>
              </a:rPr>
              <a:t>Una </a:t>
            </a:r>
            <a:r>
              <a:rPr lang="en-US" sz="1700" dirty="0" err="1">
                <a:solidFill>
                  <a:srgbClr val="FFFFFF"/>
                </a:solidFill>
                <a:latin typeface="+mn-lt"/>
              </a:rPr>
              <a:t>organización</a:t>
            </a:r>
            <a:r>
              <a:rPr lang="en-US" sz="1700" dirty="0">
                <a:solidFill>
                  <a:srgbClr val="FFFFFF"/>
                </a:solidFill>
                <a:latin typeface="+mn-lt"/>
              </a:rPr>
              <a:t> </a:t>
            </a:r>
            <a:r>
              <a:rPr lang="en-US" sz="1700" dirty="0" err="1">
                <a:solidFill>
                  <a:srgbClr val="FFFFFF"/>
                </a:solidFill>
                <a:latin typeface="+mn-lt"/>
              </a:rPr>
              <a:t>puede</a:t>
            </a:r>
            <a:r>
              <a:rPr lang="en-US" sz="1700" dirty="0">
                <a:solidFill>
                  <a:srgbClr val="FFFFFF"/>
                </a:solidFill>
                <a:latin typeface="+mn-lt"/>
              </a:rPr>
              <a:t> </a:t>
            </a:r>
            <a:r>
              <a:rPr lang="en-US" sz="1700" dirty="0" err="1">
                <a:solidFill>
                  <a:srgbClr val="FFFFFF"/>
                </a:solidFill>
                <a:latin typeface="+mn-lt"/>
              </a:rPr>
              <a:t>estar</a:t>
            </a:r>
            <a:r>
              <a:rPr lang="en-US" sz="1700" dirty="0">
                <a:solidFill>
                  <a:srgbClr val="FFFFFF"/>
                </a:solidFill>
                <a:latin typeface="+mn-lt"/>
              </a:rPr>
              <a:t> </a:t>
            </a:r>
            <a:r>
              <a:rPr lang="en-US" sz="1700" dirty="0" err="1">
                <a:solidFill>
                  <a:srgbClr val="FFFFFF"/>
                </a:solidFill>
                <a:latin typeface="+mn-lt"/>
              </a:rPr>
              <a:t>constituida</a:t>
            </a:r>
            <a:r>
              <a:rPr lang="en-US" sz="1700" dirty="0">
                <a:solidFill>
                  <a:srgbClr val="FFFFFF"/>
                </a:solidFill>
                <a:latin typeface="+mn-lt"/>
              </a:rPr>
              <a:t> </a:t>
            </a:r>
            <a:r>
              <a:rPr lang="en-US" sz="1700" dirty="0" err="1">
                <a:solidFill>
                  <a:srgbClr val="FFFFFF"/>
                </a:solidFill>
                <a:latin typeface="+mn-lt"/>
              </a:rPr>
              <a:t>como</a:t>
            </a:r>
            <a:r>
              <a:rPr lang="en-US" sz="1700" dirty="0">
                <a:solidFill>
                  <a:srgbClr val="FFFFFF"/>
                </a:solidFill>
                <a:latin typeface="+mn-lt"/>
              </a:rPr>
              <a:t>:</a:t>
            </a:r>
          </a:p>
          <a:p>
            <a:pPr marL="342900" indent="-228600">
              <a:lnSpc>
                <a:spcPct val="90000"/>
              </a:lnSpc>
              <a:spcBef>
                <a:spcPct val="20000"/>
              </a:spcBef>
              <a:buFont typeface="Arial" panose="020B0604020202020204" pitchFamily="34" charset="0"/>
              <a:buChar char="•"/>
            </a:pPr>
            <a:endParaRPr lang="en-US" sz="1700">
              <a:solidFill>
                <a:srgbClr val="FFFFFF"/>
              </a:solidFill>
              <a:latin typeface="+mn-lt"/>
            </a:endParaRPr>
          </a:p>
          <a:p>
            <a:pPr marL="742950" lvl="1" indent="-228600">
              <a:lnSpc>
                <a:spcPct val="90000"/>
              </a:lnSpc>
              <a:spcBef>
                <a:spcPct val="20000"/>
              </a:spcBef>
              <a:buFont typeface="Arial" panose="020B0604020202020204" pitchFamily="34" charset="0"/>
              <a:buChar char="•"/>
            </a:pPr>
            <a:r>
              <a:rPr lang="en-US" sz="1700" b="1" dirty="0">
                <a:solidFill>
                  <a:srgbClr val="FFFFFF"/>
                </a:solidFill>
                <a:latin typeface="+mn-lt"/>
              </a:rPr>
              <a:t>Persona </a:t>
            </a:r>
            <a:r>
              <a:rPr lang="en-US" sz="1700" b="1" dirty="0" err="1">
                <a:solidFill>
                  <a:srgbClr val="FFFFFF"/>
                </a:solidFill>
                <a:latin typeface="+mn-lt"/>
              </a:rPr>
              <a:t>Física</a:t>
            </a:r>
            <a:r>
              <a:rPr lang="en-US" sz="1700" dirty="0">
                <a:solidFill>
                  <a:srgbClr val="FFFFFF"/>
                </a:solidFill>
                <a:latin typeface="+mn-lt"/>
              </a:rPr>
              <a:t>: Si </a:t>
            </a:r>
            <a:r>
              <a:rPr lang="en-US" sz="1700" dirty="0" err="1">
                <a:solidFill>
                  <a:srgbClr val="FFFFFF"/>
                </a:solidFill>
                <a:latin typeface="+mn-lt"/>
              </a:rPr>
              <a:t>el</a:t>
            </a:r>
            <a:r>
              <a:rPr lang="en-US" sz="1700" dirty="0">
                <a:solidFill>
                  <a:srgbClr val="FFFFFF"/>
                </a:solidFill>
                <a:latin typeface="+mn-lt"/>
              </a:rPr>
              <a:t> </a:t>
            </a:r>
            <a:r>
              <a:rPr lang="en-US" sz="1700" dirty="0" err="1">
                <a:solidFill>
                  <a:srgbClr val="FFFFFF"/>
                </a:solidFill>
                <a:latin typeface="+mn-lt"/>
              </a:rPr>
              <a:t>dueño</a:t>
            </a:r>
            <a:r>
              <a:rPr lang="en-US" sz="1700" dirty="0">
                <a:solidFill>
                  <a:srgbClr val="FFFFFF"/>
                </a:solidFill>
                <a:latin typeface="+mn-lt"/>
              </a:rPr>
              <a:t> es un </a:t>
            </a:r>
            <a:r>
              <a:rPr lang="en-US" sz="1700" dirty="0" err="1">
                <a:solidFill>
                  <a:srgbClr val="FFFFFF"/>
                </a:solidFill>
                <a:latin typeface="+mn-lt"/>
              </a:rPr>
              <a:t>individuo</a:t>
            </a:r>
            <a:r>
              <a:rPr lang="en-US" sz="1700" dirty="0">
                <a:solidFill>
                  <a:srgbClr val="FFFFFF"/>
                </a:solidFill>
                <a:latin typeface="+mn-lt"/>
              </a:rPr>
              <a:t>.</a:t>
            </a:r>
          </a:p>
          <a:p>
            <a:pPr marL="742950" lvl="1" indent="-228600">
              <a:lnSpc>
                <a:spcPct val="90000"/>
              </a:lnSpc>
              <a:spcBef>
                <a:spcPct val="20000"/>
              </a:spcBef>
              <a:buFont typeface="Arial" panose="020B0604020202020204" pitchFamily="34" charset="0"/>
              <a:buChar char="•"/>
            </a:pPr>
            <a:endParaRPr lang="en-US" sz="1700">
              <a:solidFill>
                <a:srgbClr val="FFFFFF"/>
              </a:solidFill>
              <a:latin typeface="+mn-lt"/>
            </a:endParaRPr>
          </a:p>
          <a:p>
            <a:pPr marL="742950" lvl="1" indent="-228600">
              <a:lnSpc>
                <a:spcPct val="90000"/>
              </a:lnSpc>
              <a:spcBef>
                <a:spcPct val="20000"/>
              </a:spcBef>
              <a:buFont typeface="Arial" panose="020B0604020202020204" pitchFamily="34" charset="0"/>
              <a:buChar char="•"/>
            </a:pPr>
            <a:r>
              <a:rPr lang="en-US" sz="1700" b="1" dirty="0">
                <a:solidFill>
                  <a:srgbClr val="FFFFFF"/>
                </a:solidFill>
                <a:latin typeface="+mn-lt"/>
              </a:rPr>
              <a:t>Persona Moral</a:t>
            </a:r>
            <a:r>
              <a:rPr lang="en-US" sz="1700" dirty="0">
                <a:solidFill>
                  <a:srgbClr val="FFFFFF"/>
                </a:solidFill>
                <a:latin typeface="+mn-lt"/>
              </a:rPr>
              <a:t>: Si </a:t>
            </a:r>
            <a:r>
              <a:rPr lang="en-US" sz="1700" dirty="0" err="1">
                <a:solidFill>
                  <a:srgbClr val="FFFFFF"/>
                </a:solidFill>
                <a:latin typeface="+mn-lt"/>
              </a:rPr>
              <a:t>está</a:t>
            </a:r>
            <a:r>
              <a:rPr lang="en-US" sz="1700" dirty="0">
                <a:solidFill>
                  <a:srgbClr val="FFFFFF"/>
                </a:solidFill>
                <a:latin typeface="+mn-lt"/>
              </a:rPr>
              <a:t> </a:t>
            </a:r>
            <a:r>
              <a:rPr lang="en-US" sz="1700" dirty="0" err="1">
                <a:solidFill>
                  <a:srgbClr val="FFFFFF"/>
                </a:solidFill>
                <a:latin typeface="+mn-lt"/>
              </a:rPr>
              <a:t>integrada</a:t>
            </a:r>
            <a:r>
              <a:rPr lang="en-US" sz="1700" dirty="0">
                <a:solidFill>
                  <a:srgbClr val="FFFFFF"/>
                </a:solidFill>
                <a:latin typeface="+mn-lt"/>
              </a:rPr>
              <a:t> </a:t>
            </a:r>
            <a:r>
              <a:rPr lang="en-US" sz="1700" dirty="0" err="1">
                <a:solidFill>
                  <a:srgbClr val="FFFFFF"/>
                </a:solidFill>
                <a:latin typeface="+mn-lt"/>
              </a:rPr>
              <a:t>por</a:t>
            </a:r>
            <a:r>
              <a:rPr lang="en-US" sz="1700" dirty="0">
                <a:solidFill>
                  <a:srgbClr val="FFFFFF"/>
                </a:solidFill>
                <a:latin typeface="+mn-lt"/>
              </a:rPr>
              <a:t> un conjunto de </a:t>
            </a:r>
            <a:r>
              <a:rPr lang="en-US" sz="1700" dirty="0" err="1">
                <a:solidFill>
                  <a:srgbClr val="FFFFFF"/>
                </a:solidFill>
                <a:latin typeface="+mn-lt"/>
              </a:rPr>
              <a:t>individuos</a:t>
            </a:r>
            <a:r>
              <a:rPr lang="en-US" sz="1700" dirty="0">
                <a:solidFill>
                  <a:srgbClr val="FFFFFF"/>
                </a:solidFill>
                <a:latin typeface="+mn-lt"/>
              </a:rPr>
              <a:t> que </a:t>
            </a:r>
            <a:r>
              <a:rPr lang="en-US" sz="1700" dirty="0" err="1">
                <a:solidFill>
                  <a:srgbClr val="FFFFFF"/>
                </a:solidFill>
                <a:latin typeface="+mn-lt"/>
              </a:rPr>
              <a:t>buscan</a:t>
            </a:r>
            <a:r>
              <a:rPr lang="en-US" sz="1700" dirty="0">
                <a:solidFill>
                  <a:srgbClr val="FFFFFF"/>
                </a:solidFill>
                <a:latin typeface="+mn-lt"/>
              </a:rPr>
              <a:t> un </a:t>
            </a:r>
            <a:r>
              <a:rPr lang="en-US" sz="1700" dirty="0" err="1">
                <a:solidFill>
                  <a:srgbClr val="FFFFFF"/>
                </a:solidFill>
                <a:latin typeface="+mn-lt"/>
              </a:rPr>
              <a:t>objetivo</a:t>
            </a:r>
            <a:r>
              <a:rPr lang="en-US" sz="1700" dirty="0">
                <a:solidFill>
                  <a:srgbClr val="FFFFFF"/>
                </a:solidFill>
                <a:latin typeface="+mn-lt"/>
              </a:rPr>
              <a:t> </a:t>
            </a:r>
            <a:r>
              <a:rPr lang="en-US" sz="1700" dirty="0" err="1">
                <a:solidFill>
                  <a:srgbClr val="FFFFFF"/>
                </a:solidFill>
                <a:latin typeface="+mn-lt"/>
              </a:rPr>
              <a:t>común</a:t>
            </a:r>
            <a:r>
              <a:rPr lang="en-US" sz="1700" dirty="0">
                <a:solidFill>
                  <a:srgbClr val="FFFFFF"/>
                </a:solidFill>
                <a:latin typeface="+mn-lt"/>
              </a:rPr>
              <a:t>.</a:t>
            </a:r>
          </a:p>
        </p:txBody>
      </p:sp>
    </p:spTree>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60" name="Rectangle 225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3" name="Picture 22532" descr="Juguete de una persona roja frente a dos líneas de figuras blancas">
            <a:extLst>
              <a:ext uri="{FF2B5EF4-FFF2-40B4-BE49-F238E27FC236}">
                <a16:creationId xmlns:a16="http://schemas.microsoft.com/office/drawing/2014/main" id="{6C0F9DD4-8915-74BA-CE58-B91EB881402B}"/>
              </a:ext>
            </a:extLst>
          </p:cNvPr>
          <p:cNvPicPr>
            <a:picLocks noChangeAspect="1"/>
          </p:cNvPicPr>
          <p:nvPr/>
        </p:nvPicPr>
        <p:blipFill rotWithShape="1">
          <a:blip r:embed="rId3">
            <a:alphaModFix amt="35000"/>
          </a:blip>
          <a:srcRect l="8120" r="4214"/>
          <a:stretch/>
        </p:blipFill>
        <p:spPr>
          <a:xfrm>
            <a:off x="20" y="1"/>
            <a:ext cx="9143980" cy="6857999"/>
          </a:xfrm>
          <a:prstGeom prst="rect">
            <a:avLst/>
          </a:prstGeom>
        </p:spPr>
      </p:pic>
      <p:sp>
        <p:nvSpPr>
          <p:cNvPr id="4" name="3 Título"/>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a:solidFill>
                  <a:srgbClr val="FFFFFF"/>
                </a:solidFill>
              </a:rPr>
              <a:t>Formas legales de constitución de las personas morales</a:t>
            </a:r>
          </a:p>
        </p:txBody>
      </p:sp>
      <p:cxnSp>
        <p:nvCxnSpPr>
          <p:cNvPr id="22561" name="Straight Connector 225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2531" name="Rectangle 6"/>
          <p:cNvSpPr>
            <a:spLocks noChangeArrowheads="1"/>
          </p:cNvSpPr>
          <p:nvPr/>
        </p:nvSpPr>
        <p:spPr bwMode="auto">
          <a:xfrm>
            <a:off x="3866534" y="1065862"/>
            <a:ext cx="4308514" cy="4726276"/>
          </a:xfrm>
          <a:prstGeom prst="rect">
            <a:avLst/>
          </a:prstGeom>
        </p:spPr>
        <p:txBody>
          <a:bodyPr vert="horz" lIns="91440" tIns="45720" rIns="91440" bIns="45720" rtlCol="0" anchor="ctr">
            <a:normAutofit/>
          </a:bodyPr>
          <a:lstStyle/>
          <a:p>
            <a:pPr marL="342900" indent="-228600">
              <a:lnSpc>
                <a:spcPct val="90000"/>
              </a:lnSpc>
              <a:spcBef>
                <a:spcPct val="20000"/>
              </a:spcBef>
              <a:buFont typeface="Arial" panose="020B0604020202020204" pitchFamily="34" charset="0"/>
              <a:buChar char="•"/>
            </a:pPr>
            <a:r>
              <a:rPr lang="en-US" sz="1700">
                <a:solidFill>
                  <a:srgbClr val="FFFFFF"/>
                </a:solidFill>
                <a:latin typeface="+mn-lt"/>
              </a:rPr>
              <a:t>Las personas morales pueden constituirse como:</a:t>
            </a:r>
          </a:p>
          <a:p>
            <a:pPr marL="742950" lvl="1" indent="-228600">
              <a:lnSpc>
                <a:spcPct val="90000"/>
              </a:lnSpc>
              <a:spcBef>
                <a:spcPct val="20000"/>
              </a:spcBef>
              <a:buFont typeface="Arial" panose="020B0604020202020204" pitchFamily="34" charset="0"/>
              <a:buChar char="•"/>
            </a:pPr>
            <a:r>
              <a:rPr lang="en-US" sz="1700" b="1">
                <a:solidFill>
                  <a:srgbClr val="FFFFFF"/>
                </a:solidFill>
                <a:latin typeface="+mn-lt"/>
              </a:rPr>
              <a:t>Asociaciones civiles</a:t>
            </a:r>
            <a:r>
              <a:rPr lang="en-US" sz="1700">
                <a:solidFill>
                  <a:srgbClr val="FFFFFF"/>
                </a:solidFill>
                <a:latin typeface="+mn-lt"/>
              </a:rPr>
              <a:t>: Buscan fines no lucrativos, a través de medios no lucrativos. Ejemplo: Una casa hogar que obtiene recursos con base en donativos.</a:t>
            </a:r>
          </a:p>
          <a:p>
            <a:pPr marL="742950" lvl="1" indent="-228600">
              <a:lnSpc>
                <a:spcPct val="90000"/>
              </a:lnSpc>
              <a:spcBef>
                <a:spcPct val="20000"/>
              </a:spcBef>
              <a:buFont typeface="Arial" panose="020B0604020202020204" pitchFamily="34" charset="0"/>
              <a:buChar char="•"/>
            </a:pPr>
            <a:r>
              <a:rPr lang="en-US" sz="1700" b="1">
                <a:solidFill>
                  <a:srgbClr val="FFFFFF"/>
                </a:solidFill>
                <a:latin typeface="+mn-lt"/>
              </a:rPr>
              <a:t>Sociedades civiles</a:t>
            </a:r>
            <a:r>
              <a:rPr lang="en-US" sz="1700">
                <a:solidFill>
                  <a:srgbClr val="FFFFFF"/>
                </a:solidFill>
                <a:latin typeface="+mn-lt"/>
              </a:rPr>
              <a:t>: Tienen fines no lucrativos, obtenidos a través de medios lucrativos. Ejemplo: Instituciones de enseñanza.</a:t>
            </a:r>
          </a:p>
          <a:p>
            <a:pPr marL="742950" lvl="1" indent="-228600">
              <a:lnSpc>
                <a:spcPct val="90000"/>
              </a:lnSpc>
              <a:spcBef>
                <a:spcPct val="20000"/>
              </a:spcBef>
              <a:buFont typeface="Arial" panose="020B0604020202020204" pitchFamily="34" charset="0"/>
              <a:buChar char="•"/>
            </a:pPr>
            <a:r>
              <a:rPr lang="en-US" sz="1700" b="1">
                <a:solidFill>
                  <a:srgbClr val="FFFFFF"/>
                </a:solidFill>
                <a:latin typeface="+mn-lt"/>
              </a:rPr>
              <a:t>Sociedades mercantiles</a:t>
            </a:r>
            <a:r>
              <a:rPr lang="en-US" sz="1700">
                <a:solidFill>
                  <a:srgbClr val="FFFFFF"/>
                </a:solidFill>
                <a:latin typeface="+mn-lt"/>
              </a:rPr>
              <a:t>: Promueven la obtención de fines lucrativos a través de medios lucrativos. Ejemplos: Bimbo, Comercial Mexicana, Liverpool, Sears, Telmex, Tamsa, etc.</a:t>
            </a:r>
          </a:p>
          <a:p>
            <a:pPr marL="742950" lvl="1" indent="-228600">
              <a:lnSpc>
                <a:spcPct val="90000"/>
              </a:lnSpc>
              <a:spcBef>
                <a:spcPct val="20000"/>
              </a:spcBef>
              <a:buFont typeface="Arial" panose="020B0604020202020204" pitchFamily="34" charset="0"/>
              <a:buChar char="•"/>
            </a:pPr>
            <a:endParaRPr lang="en-US" sz="1700">
              <a:solidFill>
                <a:srgbClr val="FFFFFF"/>
              </a:solidFill>
              <a:latin typeface="+mn-lt"/>
            </a:endParaRPr>
          </a:p>
        </p:txBody>
      </p:sp>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77" name="Rectangle 235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73" name="Picture 23572">
            <a:extLst>
              <a:ext uri="{FF2B5EF4-FFF2-40B4-BE49-F238E27FC236}">
                <a16:creationId xmlns:a16="http://schemas.microsoft.com/office/drawing/2014/main" id="{3867D309-581A-0B00-1D0A-1FE83FD30D5D}"/>
              </a:ext>
            </a:extLst>
          </p:cNvPr>
          <p:cNvPicPr>
            <a:picLocks noChangeAspect="1"/>
          </p:cNvPicPr>
          <p:nvPr/>
        </p:nvPicPr>
        <p:blipFill rotWithShape="1">
          <a:blip r:embed="rId3">
            <a:alphaModFix amt="35000"/>
          </a:blip>
          <a:srcRect r="11099" b="-3"/>
          <a:stretch/>
        </p:blipFill>
        <p:spPr>
          <a:xfrm>
            <a:off x="-3182" y="10"/>
            <a:ext cx="9147182" cy="6857990"/>
          </a:xfrm>
          <a:prstGeom prst="rect">
            <a:avLst/>
          </a:prstGeom>
        </p:spPr>
      </p:pic>
      <p:sp>
        <p:nvSpPr>
          <p:cNvPr id="20484" name="7 Título"/>
          <p:cNvSpPr>
            <a:spLocks noGrp="1"/>
          </p:cNvSpPr>
          <p:nvPr>
            <p:ph type="title"/>
          </p:nvPr>
        </p:nvSpPr>
        <p:spPr>
          <a:xfrm>
            <a:off x="482600" y="321734"/>
            <a:ext cx="8178799" cy="1135737"/>
          </a:xfrm>
        </p:spPr>
        <p:txBody>
          <a:bodyPr lIns="91440" rIns="91440" bIns="45720">
            <a:normAutofit/>
          </a:bodyPr>
          <a:lstStyle/>
          <a:p>
            <a:pPr eaLnBrk="1" fontAlgn="auto" hangingPunct="1">
              <a:spcAft>
                <a:spcPts val="0"/>
              </a:spcAft>
              <a:defRPr/>
            </a:pPr>
            <a:r>
              <a:rPr lang="es-MX" sz="3100"/>
              <a:t>Número de empleados y ventas anuales</a:t>
            </a:r>
            <a:br>
              <a:rPr lang="es-ES" sz="3100"/>
            </a:br>
            <a:endParaRPr lang="es-MX" sz="3100"/>
          </a:p>
        </p:txBody>
      </p:sp>
      <p:sp>
        <p:nvSpPr>
          <p:cNvPr id="23579" name="Rectangle 2357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81" name="Isosceles Triangle 235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83" name="Isosceles Triangle 235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85" name="Rectangle 235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5"/>
          <p:cNvSpPr>
            <a:spLocks noChangeArrowheads="1"/>
          </p:cNvSpPr>
          <p:nvPr/>
        </p:nvSpPr>
        <p:spPr bwMode="auto">
          <a:xfrm>
            <a:off x="468313" y="1052513"/>
            <a:ext cx="8229600" cy="1143000"/>
          </a:xfrm>
          <a:prstGeom prst="rect">
            <a:avLst/>
          </a:prstGeom>
          <a:noFill/>
          <a:ln w="9525">
            <a:noFill/>
            <a:miter lim="800000"/>
            <a:headEnd/>
            <a:tailEnd/>
          </a:ln>
        </p:spPr>
        <p:txBody>
          <a:bodyPr/>
          <a:lstStyle/>
          <a:p>
            <a:pPr algn="ctr"/>
            <a:endParaRPr lang="es-ES_tradnl" sz="4400">
              <a:latin typeface="Constantia" pitchFamily="18" charset="0"/>
            </a:endParaRPr>
          </a:p>
        </p:txBody>
      </p:sp>
      <p:sp>
        <p:nvSpPr>
          <p:cNvPr id="23555" name="Rectangle 6"/>
          <p:cNvSpPr>
            <a:spLocks noChangeArrowheads="1"/>
          </p:cNvSpPr>
          <p:nvPr/>
        </p:nvSpPr>
        <p:spPr bwMode="auto">
          <a:xfrm>
            <a:off x="4643438" y="2205038"/>
            <a:ext cx="4032250" cy="3844925"/>
          </a:xfrm>
          <a:prstGeom prst="rect">
            <a:avLst/>
          </a:prstGeom>
          <a:noFill/>
          <a:ln w="9525">
            <a:noFill/>
            <a:miter lim="800000"/>
            <a:headEnd/>
            <a:tailEnd/>
          </a:ln>
        </p:spPr>
        <p:txBody>
          <a:bodyPr/>
          <a:lstStyle/>
          <a:p>
            <a:pPr marL="342900" indent="-342900">
              <a:spcBef>
                <a:spcPct val="20000"/>
              </a:spcBef>
              <a:buFontTx/>
              <a:buChar char="•"/>
            </a:pPr>
            <a:endParaRPr lang="es-MX" sz="2400">
              <a:latin typeface="Constantia" pitchFamily="18" charset="0"/>
            </a:endParaRPr>
          </a:p>
          <a:p>
            <a:pPr marL="742950" lvl="1" indent="-285750">
              <a:spcBef>
                <a:spcPct val="20000"/>
              </a:spcBef>
              <a:buFontTx/>
              <a:buChar char="–"/>
            </a:pPr>
            <a:endParaRPr lang="es-ES" sz="2400">
              <a:latin typeface="Constantia" pitchFamily="18" charset="0"/>
            </a:endParaRPr>
          </a:p>
        </p:txBody>
      </p:sp>
      <p:graphicFrame>
        <p:nvGraphicFramePr>
          <p:cNvPr id="23572" name="8 Marcador de contenido">
            <a:extLst>
              <a:ext uri="{FF2B5EF4-FFF2-40B4-BE49-F238E27FC236}">
                <a16:creationId xmlns:a16="http://schemas.microsoft.com/office/drawing/2014/main" id="{3E428C71-0BB2-A2FE-A5D3-A28AD4DF176F}"/>
              </a:ext>
            </a:extLst>
          </p:cNvPr>
          <p:cNvGraphicFramePr>
            <a:graphicFrameLocks noGrp="1"/>
          </p:cNvGraphicFramePr>
          <p:nvPr>
            <p:ph idx="1"/>
            <p:extLst>
              <p:ext uri="{D42A27DB-BD31-4B8C-83A1-F6EECF244321}">
                <p14:modId xmlns:p14="http://schemas.microsoft.com/office/powerpoint/2010/main" val="984066397"/>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Biblioteca pública desenfocada abstracta con estanterías">
            <a:extLst>
              <a:ext uri="{FF2B5EF4-FFF2-40B4-BE49-F238E27FC236}">
                <a16:creationId xmlns:a16="http://schemas.microsoft.com/office/drawing/2014/main" id="{95E00526-1BF2-A937-E6F1-32BBDF65E505}"/>
              </a:ext>
            </a:extLst>
          </p:cNvPr>
          <p:cNvPicPr>
            <a:picLocks noChangeAspect="1"/>
          </p:cNvPicPr>
          <p:nvPr/>
        </p:nvPicPr>
        <p:blipFill rotWithShape="1">
          <a:blip r:embed="rId2">
            <a:alphaModFix amt="50000"/>
          </a:blip>
          <a:srcRect r="10999" b="-2"/>
          <a:stretch/>
        </p:blipFill>
        <p:spPr>
          <a:xfrm>
            <a:off x="20" y="1"/>
            <a:ext cx="9143980" cy="6857999"/>
          </a:xfrm>
          <a:prstGeom prst="rect">
            <a:avLst/>
          </a:prstGeom>
        </p:spPr>
      </p:pic>
      <p:sp>
        <p:nvSpPr>
          <p:cNvPr id="2" name="1 Título"/>
          <p:cNvSpPr>
            <a:spLocks noGrp="1"/>
          </p:cNvSpPr>
          <p:nvPr>
            <p:ph type="title"/>
          </p:nvPr>
        </p:nvSpPr>
        <p:spPr>
          <a:xfrm>
            <a:off x="628650" y="963877"/>
            <a:ext cx="2620771" cy="4930246"/>
          </a:xfrm>
        </p:spPr>
        <p:txBody>
          <a:bodyPr>
            <a:normAutofit/>
          </a:bodyPr>
          <a:lstStyle/>
          <a:p>
            <a:pPr algn="r"/>
            <a:r>
              <a:rPr lang="es-ES_tradnl" sz="3100">
                <a:solidFill>
                  <a:schemeClr val="bg1"/>
                </a:solidFill>
              </a:rPr>
              <a:t>Concepto de administración. Definición real</a:t>
            </a:r>
          </a:p>
        </p:txBody>
      </p:sp>
      <p:sp>
        <p:nvSpPr>
          <p:cNvPr id="27"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2 Marcador de contenido"/>
          <p:cNvSpPr>
            <a:spLocks noGrp="1"/>
          </p:cNvSpPr>
          <p:nvPr>
            <p:ph idx="1"/>
          </p:nvPr>
        </p:nvSpPr>
        <p:spPr>
          <a:xfrm>
            <a:off x="3732023" y="963877"/>
            <a:ext cx="4783327" cy="4930246"/>
          </a:xfrm>
        </p:spPr>
        <p:txBody>
          <a:bodyPr anchor="ctr">
            <a:normAutofit/>
          </a:bodyPr>
          <a:lstStyle/>
          <a:p>
            <a:r>
              <a:rPr lang="es-ES" sz="1600">
                <a:solidFill>
                  <a:schemeClr val="bg1"/>
                </a:solidFill>
              </a:rPr>
              <a:t>La administración ha sido definida desde los siguientes puntos de vista:</a:t>
            </a:r>
            <a:endParaRPr lang="es-ES_tradnl" sz="1600">
              <a:solidFill>
                <a:schemeClr val="bg1"/>
              </a:solidFill>
            </a:endParaRPr>
          </a:p>
          <a:p>
            <a:pPr lvl="1"/>
            <a:r>
              <a:rPr lang="es-ES" sz="1600">
                <a:solidFill>
                  <a:schemeClr val="bg1"/>
                </a:solidFill>
              </a:rPr>
              <a:t>Ciencia. </a:t>
            </a:r>
            <a:endParaRPr lang="es-ES_tradnl" sz="1600">
              <a:solidFill>
                <a:schemeClr val="bg1"/>
              </a:solidFill>
            </a:endParaRPr>
          </a:p>
          <a:p>
            <a:pPr lvl="1"/>
            <a:r>
              <a:rPr lang="es-ES" sz="1600">
                <a:solidFill>
                  <a:schemeClr val="bg1"/>
                </a:solidFill>
              </a:rPr>
              <a:t>Arte.</a:t>
            </a:r>
            <a:endParaRPr lang="es-ES_tradnl" sz="1600">
              <a:solidFill>
                <a:schemeClr val="bg1"/>
              </a:solidFill>
            </a:endParaRPr>
          </a:p>
          <a:p>
            <a:pPr lvl="1"/>
            <a:r>
              <a:rPr lang="es-ES" sz="1600">
                <a:solidFill>
                  <a:schemeClr val="bg1"/>
                </a:solidFill>
              </a:rPr>
              <a:t>Técnica.</a:t>
            </a:r>
            <a:endParaRPr lang="es-ES_tradnl" sz="1600">
              <a:solidFill>
                <a:schemeClr val="bg1"/>
              </a:solidFill>
            </a:endParaRPr>
          </a:p>
          <a:p>
            <a:pPr lvl="1"/>
            <a:r>
              <a:rPr lang="es-ES" sz="1600">
                <a:solidFill>
                  <a:schemeClr val="bg1"/>
                </a:solidFill>
              </a:rPr>
              <a:t>Disciplina académica.</a:t>
            </a:r>
            <a:endParaRPr lang="es-ES_tradnl" sz="1600">
              <a:solidFill>
                <a:schemeClr val="bg1"/>
              </a:solidFill>
            </a:endParaRPr>
          </a:p>
          <a:p>
            <a:pPr lvl="1"/>
            <a:r>
              <a:rPr lang="es-ES" sz="1600">
                <a:solidFill>
                  <a:schemeClr val="bg1"/>
                </a:solidFill>
              </a:rPr>
              <a:t>Profesión.</a:t>
            </a:r>
            <a:endParaRPr lang="es-ES_tradnl" sz="1600">
              <a:solidFill>
                <a:schemeClr val="bg1"/>
              </a:solidFill>
            </a:endParaRPr>
          </a:p>
          <a:p>
            <a:r>
              <a:rPr lang="es-ES" sz="1600">
                <a:solidFill>
                  <a:schemeClr val="bg1"/>
                </a:solidFill>
              </a:rPr>
              <a:t>A este respecto, a continuación se analizan diferentes definiciones de los tratadistas más prestigiados que han escrito sobre la administración, comparando y estableciendo bases para su mayor entendimiento. Veremos que cada autor fundamenta sus propias ideas y conceptos; porque unos la definen como proceso, otros como actividad y función; también hablan de técnica y hay quien considera que la administración es una ciencia y otros que es un arte.</a:t>
            </a:r>
            <a:endParaRPr lang="es-ES_tradnl" sz="1600">
              <a:solidFill>
                <a:schemeClr val="bg1"/>
              </a:solidFill>
            </a:endParaRPr>
          </a:p>
          <a:p>
            <a:pPr lvl="1"/>
            <a:endParaRPr lang="es-ES" sz="1600">
              <a:solidFill>
                <a:schemeClr val="bg1"/>
              </a:solidFill>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95" name="Rectangle 2458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82" name="Picture 24581">
            <a:extLst>
              <a:ext uri="{FF2B5EF4-FFF2-40B4-BE49-F238E27FC236}">
                <a16:creationId xmlns:a16="http://schemas.microsoft.com/office/drawing/2014/main" id="{068A1C25-449D-82F3-A7A3-342733D6FD7B}"/>
              </a:ext>
            </a:extLst>
          </p:cNvPr>
          <p:cNvPicPr>
            <a:picLocks noChangeAspect="1"/>
          </p:cNvPicPr>
          <p:nvPr/>
        </p:nvPicPr>
        <p:blipFill rotWithShape="1">
          <a:blip r:embed="rId2">
            <a:alphaModFix amt="35000"/>
          </a:blip>
          <a:srcRect l="5737" r="5362" b="-3"/>
          <a:stretch/>
        </p:blipFill>
        <p:spPr>
          <a:xfrm>
            <a:off x="-3182" y="10"/>
            <a:ext cx="9147182" cy="6857990"/>
          </a:xfrm>
          <a:prstGeom prst="rect">
            <a:avLst/>
          </a:prstGeom>
        </p:spPr>
      </p:pic>
      <p:sp>
        <p:nvSpPr>
          <p:cNvPr id="21506" name="1 Título"/>
          <p:cNvSpPr>
            <a:spLocks noGrp="1"/>
          </p:cNvSpPr>
          <p:nvPr>
            <p:ph type="title"/>
          </p:nvPr>
        </p:nvSpPr>
        <p:spPr>
          <a:xfrm>
            <a:off x="482600" y="321734"/>
            <a:ext cx="8178799" cy="1135737"/>
          </a:xfrm>
        </p:spPr>
        <p:txBody>
          <a:bodyPr lIns="91440" rIns="91440" bIns="45720">
            <a:normAutofit/>
          </a:bodyPr>
          <a:lstStyle/>
          <a:p>
            <a:pPr eaLnBrk="1" fontAlgn="auto" hangingPunct="1">
              <a:spcAft>
                <a:spcPts val="0"/>
              </a:spcAft>
              <a:defRPr/>
            </a:pPr>
            <a:r>
              <a:rPr lang="es-MX" sz="3100"/>
              <a:t>Por su origen de capital</a:t>
            </a:r>
          </a:p>
        </p:txBody>
      </p:sp>
      <p:sp>
        <p:nvSpPr>
          <p:cNvPr id="24596" name="Rectangle 2458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7" name="Isosceles Triangle 2458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8" name="Isosceles Triangle 2459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4" name="Rectangle 2459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581" name="2 Marcador de contenido">
            <a:extLst>
              <a:ext uri="{FF2B5EF4-FFF2-40B4-BE49-F238E27FC236}">
                <a16:creationId xmlns:a16="http://schemas.microsoft.com/office/drawing/2014/main" id="{928C796C-EB2B-542A-0392-9257FD1C3823}"/>
              </a:ext>
            </a:extLst>
          </p:cNvPr>
          <p:cNvGraphicFramePr>
            <a:graphicFrameLocks noGrp="1"/>
          </p:cNvGraphicFramePr>
          <p:nvPr>
            <p:ph idx="1"/>
            <p:extLst>
              <p:ext uri="{D42A27DB-BD31-4B8C-83A1-F6EECF244321}">
                <p14:modId xmlns:p14="http://schemas.microsoft.com/office/powerpoint/2010/main" val="1063570348"/>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3" name="Rectangle 2560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14" name="Picture 25605">
            <a:extLst>
              <a:ext uri="{FF2B5EF4-FFF2-40B4-BE49-F238E27FC236}">
                <a16:creationId xmlns:a16="http://schemas.microsoft.com/office/drawing/2014/main" id="{6B4EBF1B-9A92-D990-FA30-81321ADAEEFB}"/>
              </a:ext>
            </a:extLst>
          </p:cNvPr>
          <p:cNvPicPr>
            <a:picLocks noChangeAspect="1"/>
          </p:cNvPicPr>
          <p:nvPr/>
        </p:nvPicPr>
        <p:blipFill rotWithShape="1">
          <a:blip r:embed="rId2">
            <a:alphaModFix amt="35000"/>
          </a:blip>
          <a:srcRect l="2409" r="-1" b="-1"/>
          <a:stretch/>
        </p:blipFill>
        <p:spPr>
          <a:xfrm>
            <a:off x="20" y="1"/>
            <a:ext cx="9143980" cy="6857999"/>
          </a:xfrm>
          <a:prstGeom prst="rect">
            <a:avLst/>
          </a:prstGeom>
        </p:spPr>
      </p:pic>
      <p:sp>
        <p:nvSpPr>
          <p:cNvPr id="22530" name="1 Título"/>
          <p:cNvSpPr>
            <a:spLocks noGrp="1"/>
          </p:cNvSpPr>
          <p:nvPr>
            <p:ph type="title"/>
          </p:nvPr>
        </p:nvSpPr>
        <p:spPr>
          <a:xfrm>
            <a:off x="628650" y="1065862"/>
            <a:ext cx="2484873" cy="4726276"/>
          </a:xfrm>
        </p:spPr>
        <p:txBody>
          <a:bodyPr lIns="91440" rIns="91440" bIns="45720">
            <a:normAutofit/>
          </a:bodyPr>
          <a:lstStyle/>
          <a:p>
            <a:pPr algn="r" eaLnBrk="1" fontAlgn="auto" hangingPunct="1">
              <a:spcAft>
                <a:spcPts val="0"/>
              </a:spcAft>
              <a:defRPr/>
            </a:pPr>
            <a:r>
              <a:rPr lang="es-MX" sz="3500" dirty="0">
                <a:solidFill>
                  <a:srgbClr val="FFFFFF"/>
                </a:solidFill>
              </a:rPr>
              <a:t>Por el sector al que pertenecen</a:t>
            </a:r>
          </a:p>
        </p:txBody>
      </p:sp>
      <p:cxnSp>
        <p:nvCxnSpPr>
          <p:cNvPr id="25612" name="Straight Connector 256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5615" name="2 Marcador de contenido">
            <a:extLst>
              <a:ext uri="{FF2B5EF4-FFF2-40B4-BE49-F238E27FC236}">
                <a16:creationId xmlns:a16="http://schemas.microsoft.com/office/drawing/2014/main" id="{E55FE3BE-C728-7ED9-431B-C38E4D9CA774}"/>
              </a:ext>
            </a:extLst>
          </p:cNvPr>
          <p:cNvGraphicFramePr>
            <a:graphicFrameLocks noGrp="1"/>
          </p:cNvGraphicFramePr>
          <p:nvPr>
            <p:ph idx="1"/>
            <p:extLst>
              <p:ext uri="{D42A27DB-BD31-4B8C-83A1-F6EECF244321}">
                <p14:modId xmlns:p14="http://schemas.microsoft.com/office/powerpoint/2010/main" val="555486471"/>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3" name="Rectangle 2663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9" name="Picture 26628" descr="Teclas de cajas registradoras antiguas">
            <a:extLst>
              <a:ext uri="{FF2B5EF4-FFF2-40B4-BE49-F238E27FC236}">
                <a16:creationId xmlns:a16="http://schemas.microsoft.com/office/drawing/2014/main" id="{6638F16B-9A9E-4A89-23F5-4C332C2987E4}"/>
              </a:ext>
            </a:extLst>
          </p:cNvPr>
          <p:cNvPicPr>
            <a:picLocks noChangeAspect="1"/>
          </p:cNvPicPr>
          <p:nvPr/>
        </p:nvPicPr>
        <p:blipFill rotWithShape="1">
          <a:blip r:embed="rId2">
            <a:alphaModFix amt="35000"/>
          </a:blip>
          <a:srcRect l="4312" r="7012" b="-5"/>
          <a:stretch/>
        </p:blipFill>
        <p:spPr>
          <a:xfrm>
            <a:off x="20" y="1"/>
            <a:ext cx="9143980" cy="6857999"/>
          </a:xfrm>
          <a:prstGeom prst="rect">
            <a:avLst/>
          </a:prstGeom>
        </p:spPr>
      </p:pic>
      <p:sp>
        <p:nvSpPr>
          <p:cNvPr id="23554" name="1 Título"/>
          <p:cNvSpPr>
            <a:spLocks noGrp="1"/>
          </p:cNvSpPr>
          <p:nvPr>
            <p:ph type="title"/>
          </p:nvPr>
        </p:nvSpPr>
        <p:spPr>
          <a:xfrm>
            <a:off x="628650" y="1065862"/>
            <a:ext cx="2484873" cy="4726276"/>
          </a:xfrm>
        </p:spPr>
        <p:txBody>
          <a:bodyPr lIns="91440" rIns="91440" bIns="45720">
            <a:normAutofit/>
          </a:bodyPr>
          <a:lstStyle/>
          <a:p>
            <a:pPr algn="r" eaLnBrk="1" fontAlgn="auto" hangingPunct="1">
              <a:spcAft>
                <a:spcPts val="0"/>
              </a:spcAft>
              <a:defRPr/>
            </a:pPr>
            <a:r>
              <a:rPr lang="es-MX" sz="3500" dirty="0">
                <a:solidFill>
                  <a:srgbClr val="FFFFFF"/>
                </a:solidFill>
              </a:rPr>
              <a:t>Finalidad que persiguen</a:t>
            </a:r>
          </a:p>
        </p:txBody>
      </p:sp>
      <p:cxnSp>
        <p:nvCxnSpPr>
          <p:cNvPr id="26635" name="Straight Connector 2663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6627" name="2 Marcador de contenido"/>
          <p:cNvSpPr>
            <a:spLocks noGrp="1"/>
          </p:cNvSpPr>
          <p:nvPr>
            <p:ph idx="1"/>
          </p:nvPr>
        </p:nvSpPr>
        <p:spPr>
          <a:xfrm>
            <a:off x="3866534" y="1065862"/>
            <a:ext cx="4308514" cy="4726276"/>
          </a:xfrm>
        </p:spPr>
        <p:txBody>
          <a:bodyPr anchor="ctr">
            <a:normAutofit/>
          </a:bodyPr>
          <a:lstStyle/>
          <a:p>
            <a:pPr eaLnBrk="1" hangingPunct="1"/>
            <a:r>
              <a:rPr lang="es-MX" sz="1700" b="1" dirty="0">
                <a:solidFill>
                  <a:srgbClr val="FFFFFF"/>
                </a:solidFill>
              </a:rPr>
              <a:t>Lucrativas</a:t>
            </a:r>
            <a:r>
              <a:rPr lang="es-MX" sz="1700" dirty="0">
                <a:solidFill>
                  <a:srgbClr val="FFFFFF"/>
                </a:solidFill>
              </a:rPr>
              <a:t>: buscan obtener rendimientos  por su operación normal.</a:t>
            </a:r>
          </a:p>
          <a:p>
            <a:pPr eaLnBrk="1" hangingPunct="1"/>
            <a:r>
              <a:rPr lang="es-MX" sz="1700" b="1" dirty="0">
                <a:solidFill>
                  <a:srgbClr val="FFFFFF"/>
                </a:solidFill>
              </a:rPr>
              <a:t>No lucrativas</a:t>
            </a:r>
            <a:r>
              <a:rPr lang="es-MX" sz="1700" dirty="0">
                <a:solidFill>
                  <a:srgbClr val="FFFFFF"/>
                </a:solidFill>
              </a:rPr>
              <a:t>: satisfacen necesidades de una comunidad y no generan utilidades o rendimientos en sus actividades ordinarias.</a:t>
            </a:r>
          </a:p>
        </p:txBody>
      </p:sp>
    </p:spTree>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a persona que busca un papel en una mesa llena de papel y notas adhesivas">
            <a:extLst>
              <a:ext uri="{FF2B5EF4-FFF2-40B4-BE49-F238E27FC236}">
                <a16:creationId xmlns:a16="http://schemas.microsoft.com/office/drawing/2014/main" id="{5E4F51E2-E41F-5C7F-7888-FBF30B1C19C1}"/>
              </a:ext>
            </a:extLst>
          </p:cNvPr>
          <p:cNvPicPr>
            <a:picLocks noChangeAspect="1"/>
          </p:cNvPicPr>
          <p:nvPr/>
        </p:nvPicPr>
        <p:blipFill rotWithShape="1">
          <a:blip r:embed="rId2"/>
          <a:srcRect l="4116" r="6889" b="4"/>
          <a:stretch/>
        </p:blipFill>
        <p:spPr>
          <a:xfrm>
            <a:off x="-2285" y="10"/>
            <a:ext cx="9143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Título"/>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dirty="0" err="1">
                <a:solidFill>
                  <a:srgbClr val="FFFFFF"/>
                </a:solidFill>
              </a:rPr>
              <a:t>Proceso</a:t>
            </a:r>
            <a:r>
              <a:rPr lang="en-US" sz="4500" dirty="0">
                <a:solidFill>
                  <a:srgbClr val="FFFFFF"/>
                </a:solidFill>
              </a:rPr>
              <a:t> </a:t>
            </a:r>
            <a:r>
              <a:rPr lang="en-US" sz="4500" dirty="0" err="1">
                <a:solidFill>
                  <a:srgbClr val="FFFFFF"/>
                </a:solidFill>
              </a:rPr>
              <a:t>administrativo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mpecabezas blanco con una pieza roja">
            <a:extLst>
              <a:ext uri="{FF2B5EF4-FFF2-40B4-BE49-F238E27FC236}">
                <a16:creationId xmlns:a16="http://schemas.microsoft.com/office/drawing/2014/main" id="{D03467C0-B3E6-348C-8567-D7A90249962C}"/>
              </a:ext>
            </a:extLst>
          </p:cNvPr>
          <p:cNvPicPr>
            <a:picLocks noChangeAspect="1"/>
          </p:cNvPicPr>
          <p:nvPr/>
        </p:nvPicPr>
        <p:blipFill rotWithShape="1">
          <a:blip r:embed="rId2">
            <a:alphaModFix amt="35000"/>
          </a:blip>
          <a:srcRect l="13323" r="11676" b="-2"/>
          <a:stretch/>
        </p:blipFill>
        <p:spPr>
          <a:xfrm>
            <a:off x="20" y="1"/>
            <a:ext cx="9143980" cy="6857999"/>
          </a:xfrm>
          <a:prstGeom prst="rect">
            <a:avLst/>
          </a:prstGeom>
        </p:spPr>
      </p:pic>
      <p:sp>
        <p:nvSpPr>
          <p:cNvPr id="2" name="1 Título"/>
          <p:cNvSpPr>
            <a:spLocks noGrp="1"/>
          </p:cNvSpPr>
          <p:nvPr>
            <p:ph type="title"/>
          </p:nvPr>
        </p:nvSpPr>
        <p:spPr>
          <a:xfrm>
            <a:off x="628650" y="1065862"/>
            <a:ext cx="2484873" cy="4726276"/>
          </a:xfrm>
        </p:spPr>
        <p:txBody>
          <a:bodyPr>
            <a:normAutofit/>
          </a:bodyPr>
          <a:lstStyle/>
          <a:p>
            <a:pPr algn="r"/>
            <a:r>
              <a:rPr lang="es-ES_tradnl" sz="3000" dirty="0">
                <a:solidFill>
                  <a:srgbClr val="FFFFFF"/>
                </a:solidFill>
              </a:rPr>
              <a:t>Proceso administrativo</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2 Marcador de contenido"/>
          <p:cNvSpPr>
            <a:spLocks noGrp="1"/>
          </p:cNvSpPr>
          <p:nvPr>
            <p:ph idx="1"/>
          </p:nvPr>
        </p:nvSpPr>
        <p:spPr>
          <a:xfrm>
            <a:off x="3866534" y="1065862"/>
            <a:ext cx="4308514" cy="4726276"/>
          </a:xfrm>
        </p:spPr>
        <p:txBody>
          <a:bodyPr anchor="ctr">
            <a:normAutofit/>
          </a:bodyPr>
          <a:lstStyle/>
          <a:p>
            <a:pPr marL="0" indent="0">
              <a:buNone/>
            </a:pPr>
            <a:r>
              <a:rPr lang="es-ES" sz="1700" b="1" dirty="0">
                <a:solidFill>
                  <a:srgbClr val="FFFFFF"/>
                </a:solidFill>
              </a:rPr>
              <a:t>Concepto de proceso administrativo: </a:t>
            </a:r>
            <a:r>
              <a:rPr lang="es-ES" sz="1700" dirty="0">
                <a:solidFill>
                  <a:srgbClr val="FFFFFF"/>
                </a:solidFill>
              </a:rPr>
              <a:t>es el conjunto de fases o etapas sucesivas por medio de las cuales se efectúa la administración, éstas se interrelacionan y constituyen un proceso integral. Aunque para fines didácticos el proceso administrativo se encuentra dividido, en la práctica todas las fases se aplican de manera simultánea y continua a lo largo de la vida de la organización.</a:t>
            </a:r>
            <a:endParaRPr lang="es-ES_tradnl" sz="1700" dirty="0">
              <a:solidFill>
                <a:srgbClr val="FFFFFF"/>
              </a:solidFill>
              <a:cs typeface="Calibri" panose="020F0502020204030204"/>
            </a:endParaRPr>
          </a:p>
          <a:p>
            <a:endParaRPr lang="es-ES" sz="1700" b="1">
              <a:solidFill>
                <a:srgbClr val="FFFFFF"/>
              </a:solidFill>
            </a:endParaRPr>
          </a:p>
          <a:p>
            <a:pPr>
              <a:buNone/>
            </a:pPr>
            <a:endParaRPr lang="es-ES_tradnl" sz="1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8" name="Rectangle 1077">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73202" y="502920"/>
            <a:ext cx="2564892" cy="1463040"/>
          </a:xfrm>
        </p:spPr>
        <p:txBody>
          <a:bodyPr vert="horz" lIns="91440" tIns="45720" rIns="91440" bIns="45720" rtlCol="0" anchor="ctr">
            <a:normAutofit/>
          </a:bodyPr>
          <a:lstStyle/>
          <a:p>
            <a:r>
              <a:rPr lang="en-US" sz="2900" kern="1200">
                <a:solidFill>
                  <a:schemeClr val="tx1"/>
                </a:solidFill>
                <a:latin typeface="+mj-lt"/>
                <a:ea typeface="+mj-ea"/>
                <a:cs typeface="+mj-cs"/>
              </a:rPr>
              <a:t>Proceso administrativo</a:t>
            </a:r>
          </a:p>
        </p:txBody>
      </p:sp>
      <p:sp>
        <p:nvSpPr>
          <p:cNvPr id="1080"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Content Placeholder 1074">
            <a:extLst>
              <a:ext uri="{FF2B5EF4-FFF2-40B4-BE49-F238E27FC236}">
                <a16:creationId xmlns:a16="http://schemas.microsoft.com/office/drawing/2014/main" id="{E3FF9A89-3E1B-6592-6DCD-40B6C40D0A8E}"/>
              </a:ext>
            </a:extLst>
          </p:cNvPr>
          <p:cNvSpPr>
            <a:spLocks noGrp="1"/>
          </p:cNvSpPr>
          <p:nvPr>
            <p:ph sz="half" idx="2"/>
          </p:nvPr>
        </p:nvSpPr>
        <p:spPr>
          <a:xfrm>
            <a:off x="3490721" y="502920"/>
            <a:ext cx="5170932" cy="1463040"/>
          </a:xfrm>
        </p:spPr>
        <p:txBody>
          <a:bodyPr vert="horz" lIns="91440" tIns="45720" rIns="91440" bIns="45720" rtlCol="0" anchor="ctr">
            <a:normAutofit/>
          </a:bodyPr>
          <a:lstStyle/>
          <a:p>
            <a:r>
              <a:rPr lang="en-US" sz="1900" dirty="0">
                <a:cs typeface="Calibri"/>
              </a:rPr>
              <a:t>De </a:t>
            </a:r>
            <a:r>
              <a:rPr lang="en-US" sz="1900" dirty="0" err="1">
                <a:cs typeface="Calibri"/>
              </a:rPr>
              <a:t>acuerdo</a:t>
            </a:r>
            <a:r>
              <a:rPr lang="en-US" sz="1900" dirty="0">
                <a:cs typeface="Calibri"/>
              </a:rPr>
              <a:t> con </a:t>
            </a:r>
            <a:r>
              <a:rPr lang="en-US" sz="1900" dirty="0" err="1">
                <a:cs typeface="Calibri"/>
              </a:rPr>
              <a:t>distintos</a:t>
            </a:r>
            <a:r>
              <a:rPr lang="en-US" sz="1900" dirty="0">
                <a:cs typeface="Calibri"/>
              </a:rPr>
              <a:t> </a:t>
            </a:r>
            <a:r>
              <a:rPr lang="en-US" sz="1900" dirty="0" err="1">
                <a:cs typeface="Calibri"/>
              </a:rPr>
              <a:t>autores</a:t>
            </a:r>
            <a:r>
              <a:rPr lang="en-US" sz="1900" dirty="0">
                <a:cs typeface="Calibri"/>
              </a:rPr>
              <a:t>, </a:t>
            </a:r>
            <a:r>
              <a:rPr lang="en-US" sz="1900" dirty="0" err="1">
                <a:cs typeface="Calibri"/>
              </a:rPr>
              <a:t>el</a:t>
            </a:r>
            <a:r>
              <a:rPr lang="en-US" sz="1900" dirty="0">
                <a:cs typeface="Calibri"/>
              </a:rPr>
              <a:t> </a:t>
            </a:r>
            <a:r>
              <a:rPr lang="en-US" sz="1900" dirty="0" err="1">
                <a:cs typeface="Calibri"/>
              </a:rPr>
              <a:t>proceso</a:t>
            </a:r>
            <a:r>
              <a:rPr lang="en-US" sz="1900" dirty="0">
                <a:cs typeface="Calibri"/>
              </a:rPr>
              <a:t> </a:t>
            </a:r>
            <a:r>
              <a:rPr lang="en-US" sz="1900" dirty="0" err="1">
                <a:cs typeface="Calibri"/>
              </a:rPr>
              <a:t>administrativo</a:t>
            </a:r>
            <a:r>
              <a:rPr lang="en-US" sz="1900" dirty="0">
                <a:cs typeface="Calibri"/>
              </a:rPr>
              <a:t> se integra </a:t>
            </a:r>
            <a:r>
              <a:rPr lang="en-US" sz="1900" dirty="0" err="1">
                <a:cs typeface="Calibri"/>
              </a:rPr>
              <a:t>por</a:t>
            </a:r>
            <a:r>
              <a:rPr lang="en-US" sz="1900" dirty="0">
                <a:cs typeface="Calibri"/>
              </a:rPr>
              <a:t> </a:t>
            </a:r>
            <a:r>
              <a:rPr lang="en-US" sz="1900" dirty="0" err="1">
                <a:cs typeface="Calibri"/>
              </a:rPr>
              <a:t>distintas</a:t>
            </a:r>
            <a:r>
              <a:rPr lang="en-US" sz="1900" dirty="0">
                <a:cs typeface="Calibri"/>
              </a:rPr>
              <a:t> </a:t>
            </a:r>
            <a:r>
              <a:rPr lang="en-US" sz="1900" dirty="0" err="1">
                <a:cs typeface="Calibri"/>
              </a:rPr>
              <a:t>etapas</a:t>
            </a:r>
            <a:endParaRPr lang="en-US" sz="1900" dirty="0" err="1"/>
          </a:p>
        </p:txBody>
      </p:sp>
      <p:pic>
        <p:nvPicPr>
          <p:cNvPr id="1027" name="Picture 3"/>
          <p:cNvPicPr>
            <a:picLocks noChangeAspect="1" noChangeArrowheads="1"/>
          </p:cNvPicPr>
          <p:nvPr/>
        </p:nvPicPr>
        <p:blipFill>
          <a:blip r:embed="rId2" cstate="print"/>
          <a:stretch>
            <a:fillRect/>
          </a:stretch>
        </p:blipFill>
        <p:spPr bwMode="auto">
          <a:xfrm>
            <a:off x="473202" y="2831294"/>
            <a:ext cx="8188452" cy="2878636"/>
          </a:xfrm>
          <a:prstGeom prst="rect">
            <a:avLst/>
          </a:prstGeom>
          <a:noFill/>
        </p:spPr>
      </p:pic>
      <p:sp>
        <p:nvSpPr>
          <p:cNvPr id="4" name="CuadroTexto 3">
            <a:extLst>
              <a:ext uri="{FF2B5EF4-FFF2-40B4-BE49-F238E27FC236}">
                <a16:creationId xmlns:a16="http://schemas.microsoft.com/office/drawing/2014/main" id="{4F5B5B42-FD74-048E-4DC0-B491984B20F4}"/>
              </a:ext>
            </a:extLst>
          </p:cNvPr>
          <p:cNvSpPr txBox="1"/>
          <p:nvPr/>
        </p:nvSpPr>
        <p:spPr>
          <a:xfrm>
            <a:off x="518048" y="5709480"/>
            <a:ext cx="80968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latin typeface="Arial"/>
                <a:cs typeface="Arial"/>
              </a:rPr>
              <a:t>Fuente: elaboración propia.</a:t>
            </a:r>
            <a:endParaRPr lang="es-ES" sz="1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1 Título"/>
          <p:cNvSpPr>
            <a:spLocks noGrp="1"/>
          </p:cNvSpPr>
          <p:nvPr>
            <p:ph type="title"/>
          </p:nvPr>
        </p:nvSpPr>
        <p:spPr>
          <a:xfrm>
            <a:off x="701154" y="982272"/>
            <a:ext cx="2541314" cy="4560970"/>
          </a:xfrm>
        </p:spPr>
        <p:txBody>
          <a:bodyPr>
            <a:normAutofit/>
          </a:bodyPr>
          <a:lstStyle/>
          <a:p>
            <a:r>
              <a:rPr lang="es-ES_tradnl" sz="3200">
                <a:solidFill>
                  <a:srgbClr val="FFFFFF"/>
                </a:solidFill>
              </a:rPr>
              <a:t>Proceso administrativo</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2 Marcador de contenido"/>
          <p:cNvSpPr>
            <a:spLocks noGrp="1"/>
          </p:cNvSpPr>
          <p:nvPr>
            <p:ph idx="1"/>
          </p:nvPr>
        </p:nvSpPr>
        <p:spPr>
          <a:xfrm>
            <a:off x="3916396" y="1719618"/>
            <a:ext cx="4461623" cy="4334629"/>
          </a:xfrm>
        </p:spPr>
        <p:txBody>
          <a:bodyPr anchor="ctr">
            <a:normAutofit/>
          </a:bodyPr>
          <a:lstStyle/>
          <a:p>
            <a:pPr>
              <a:buNone/>
            </a:pPr>
            <a:r>
              <a:rPr lang="es-ES" sz="1600">
                <a:solidFill>
                  <a:srgbClr val="FEFFFF"/>
                </a:solidFill>
              </a:rPr>
              <a:t> </a:t>
            </a:r>
            <a:endParaRPr lang="es-ES_tradnl" sz="1600">
              <a:solidFill>
                <a:srgbClr val="FEFFFF"/>
              </a:solidFill>
            </a:endParaRPr>
          </a:p>
          <a:p>
            <a:r>
              <a:rPr lang="es-ES" sz="1600">
                <a:solidFill>
                  <a:srgbClr val="FEFFFF"/>
                </a:solidFill>
              </a:rPr>
              <a:t>En nuestro curso nos apegamos al criterio de los autores Harold Koontz y Cyril O’Donnell en cuanto a la integración de las etapas del proceso administrativo.</a:t>
            </a:r>
            <a:endParaRPr lang="es-ES_tradnl" sz="1600">
              <a:solidFill>
                <a:srgbClr val="FEFFFF"/>
              </a:solidFill>
            </a:endParaRPr>
          </a:p>
          <a:p>
            <a:endParaRPr lang="es-ES" sz="1600" b="1">
              <a:solidFill>
                <a:srgbClr val="FEFFFF"/>
              </a:solidFill>
            </a:endParaRPr>
          </a:p>
          <a:p>
            <a:r>
              <a:rPr lang="es-ES" sz="1600" b="1">
                <a:solidFill>
                  <a:srgbClr val="FEFFFF"/>
                </a:solidFill>
              </a:rPr>
              <a:t>División del proceso administrativo: </a:t>
            </a:r>
            <a:r>
              <a:rPr lang="es-ES" sz="1600">
                <a:solidFill>
                  <a:srgbClr val="FEFFFF"/>
                </a:solidFill>
              </a:rPr>
              <a:t>algunos autores consideran que las etapas del proceso administrativo deben subdividirse en dos fases:</a:t>
            </a:r>
            <a:endParaRPr lang="es-ES_tradnl" sz="1600">
              <a:solidFill>
                <a:srgbClr val="FEFFFF"/>
              </a:solidFill>
            </a:endParaRPr>
          </a:p>
          <a:p>
            <a:pPr lvl="1"/>
            <a:r>
              <a:rPr lang="es-ES" sz="1600" u="sng">
                <a:solidFill>
                  <a:srgbClr val="FEFFFF"/>
                </a:solidFill>
              </a:rPr>
              <a:t>Fase mecánica o estructural</a:t>
            </a:r>
            <a:r>
              <a:rPr lang="es-ES" sz="1600">
                <a:solidFill>
                  <a:srgbClr val="FEFFFF"/>
                </a:solidFill>
              </a:rPr>
              <a:t>: que consiste en el diseño de la organización y el establecimiento de sus metas. Incluye las etapas de planeación y organización.</a:t>
            </a:r>
            <a:endParaRPr lang="es-ES_tradnl" sz="1600">
              <a:solidFill>
                <a:srgbClr val="FEFFFF"/>
              </a:solidFill>
            </a:endParaRPr>
          </a:p>
          <a:p>
            <a:pPr lvl="1"/>
            <a:r>
              <a:rPr lang="es-ES" sz="1600" u="sng">
                <a:solidFill>
                  <a:srgbClr val="FEFFFF"/>
                </a:solidFill>
              </a:rPr>
              <a:t>Fase dinámica</a:t>
            </a:r>
            <a:r>
              <a:rPr lang="es-ES" sz="1600">
                <a:solidFill>
                  <a:srgbClr val="FEFFFF"/>
                </a:solidFill>
              </a:rPr>
              <a:t>: que incluye las etapas de dirección y control. Implican llevar la fase mecánica a la acción.</a:t>
            </a:r>
            <a:endParaRPr lang="es-ES_tradnl" sz="1600">
              <a:solidFill>
                <a:srgbClr val="FEFFFF"/>
              </a:solidFill>
            </a:endParaRPr>
          </a:p>
          <a:p>
            <a:endParaRPr lang="es-ES_tradnl" sz="1600">
              <a:solidFill>
                <a:srgbClr val="FE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F4675E5-DC71-4BE9-A218-057360AE1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pel flotante colorido">
            <a:extLst>
              <a:ext uri="{FF2B5EF4-FFF2-40B4-BE49-F238E27FC236}">
                <a16:creationId xmlns:a16="http://schemas.microsoft.com/office/drawing/2014/main" id="{7FD455FF-0683-BF23-1990-18D2A356C03D}"/>
              </a:ext>
            </a:extLst>
          </p:cNvPr>
          <p:cNvPicPr>
            <a:picLocks noChangeAspect="1"/>
          </p:cNvPicPr>
          <p:nvPr/>
        </p:nvPicPr>
        <p:blipFill rotWithShape="1">
          <a:blip r:embed="rId2"/>
          <a:srcRect l="5501" r="5500" b="-2"/>
          <a:stretch/>
        </p:blipFill>
        <p:spPr>
          <a:xfrm>
            <a:off x="20" y="227"/>
            <a:ext cx="9143751" cy="6858000"/>
          </a:xfrm>
          <a:prstGeom prst="rect">
            <a:avLst/>
          </a:prstGeom>
        </p:spPr>
      </p:pic>
      <p:sp>
        <p:nvSpPr>
          <p:cNvPr id="61" name="Freeform 6">
            <a:extLst>
              <a:ext uri="{FF2B5EF4-FFF2-40B4-BE49-F238E27FC236}">
                <a16:creationId xmlns:a16="http://schemas.microsoft.com/office/drawing/2014/main" id="{01FB15EB-9446-4F9C-894D-70507266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926258"/>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38F07916-3915-4716-BF80-65754B20C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658609"/>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Rectangle 8">
            <a:extLst>
              <a:ext uri="{FF2B5EF4-FFF2-40B4-BE49-F238E27FC236}">
                <a16:creationId xmlns:a16="http://schemas.microsoft.com/office/drawing/2014/main" id="{2DFF82BD-CC26-4EED-9652-13FB95DBF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70807" y="659524"/>
            <a:ext cx="397440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966ACDBF-4B3D-8143-E8C5-4C0462483345}"/>
              </a:ext>
            </a:extLst>
          </p:cNvPr>
          <p:cNvSpPr>
            <a:spLocks noGrp="1"/>
          </p:cNvSpPr>
          <p:nvPr>
            <p:ph type="title"/>
          </p:nvPr>
        </p:nvSpPr>
        <p:spPr>
          <a:xfrm>
            <a:off x="4815684" y="981257"/>
            <a:ext cx="3486182" cy="1135433"/>
          </a:xfrm>
        </p:spPr>
        <p:txBody>
          <a:bodyPr vert="horz" lIns="91440" tIns="45720" rIns="91440" bIns="45720" rtlCol="0">
            <a:normAutofit/>
          </a:bodyPr>
          <a:lstStyle/>
          <a:p>
            <a:r>
              <a:rPr lang="en-US" sz="3100">
                <a:solidFill>
                  <a:srgbClr val="FFFFFF"/>
                </a:solidFill>
              </a:rPr>
              <a:t>Proceso administrativo</a:t>
            </a:r>
          </a:p>
        </p:txBody>
      </p:sp>
      <p:sp>
        <p:nvSpPr>
          <p:cNvPr id="3" name="Marcador de contenido 2">
            <a:extLst>
              <a:ext uri="{FF2B5EF4-FFF2-40B4-BE49-F238E27FC236}">
                <a16:creationId xmlns:a16="http://schemas.microsoft.com/office/drawing/2014/main" id="{92E5356B-6B1D-A680-CE09-B62F50A2CF2E}"/>
              </a:ext>
            </a:extLst>
          </p:cNvPr>
          <p:cNvSpPr>
            <a:spLocks noGrp="1"/>
          </p:cNvSpPr>
          <p:nvPr>
            <p:ph idx="1"/>
          </p:nvPr>
        </p:nvSpPr>
        <p:spPr>
          <a:xfrm>
            <a:off x="4815684" y="2192890"/>
            <a:ext cx="3486182" cy="3366381"/>
          </a:xfrm>
        </p:spPr>
        <p:txBody>
          <a:bodyPr vert="horz" lIns="91440" tIns="45720" rIns="91440" bIns="45720" rtlCol="0" anchor="t">
            <a:normAutofit/>
          </a:bodyPr>
          <a:lstStyle/>
          <a:p>
            <a:r>
              <a:rPr lang="en-US" sz="1700" dirty="0">
                <a:solidFill>
                  <a:srgbClr val="FEFFFF"/>
                </a:solidFill>
              </a:rPr>
              <a:t>Se integra de las </a:t>
            </a:r>
            <a:r>
              <a:rPr lang="en-US" sz="1700" dirty="0" err="1">
                <a:solidFill>
                  <a:srgbClr val="FEFFFF"/>
                </a:solidFill>
              </a:rPr>
              <a:t>siguientes</a:t>
            </a:r>
            <a:r>
              <a:rPr lang="en-US" sz="1700" dirty="0">
                <a:solidFill>
                  <a:srgbClr val="FEFFFF"/>
                </a:solidFill>
              </a:rPr>
              <a:t> </a:t>
            </a:r>
            <a:r>
              <a:rPr lang="en-US" sz="1700" dirty="0" err="1">
                <a:solidFill>
                  <a:srgbClr val="FEFFFF"/>
                </a:solidFill>
              </a:rPr>
              <a:t>fases</a:t>
            </a:r>
            <a:r>
              <a:rPr lang="en-US" sz="1700" dirty="0">
                <a:solidFill>
                  <a:srgbClr val="FEFFFF"/>
                </a:solidFill>
              </a:rPr>
              <a:t> o </a:t>
            </a:r>
            <a:r>
              <a:rPr lang="en-US" sz="1700" dirty="0" err="1">
                <a:solidFill>
                  <a:srgbClr val="FEFFFF"/>
                </a:solidFill>
              </a:rPr>
              <a:t>etapas</a:t>
            </a:r>
            <a:r>
              <a:rPr lang="en-US" sz="1700" dirty="0">
                <a:solidFill>
                  <a:srgbClr val="FEFFFF"/>
                </a:solidFill>
              </a:rPr>
              <a:t>:</a:t>
            </a:r>
            <a:endParaRPr lang="es-ES" sz="1700" dirty="0">
              <a:solidFill>
                <a:srgbClr val="FEFFFF"/>
              </a:solidFill>
            </a:endParaRPr>
          </a:p>
          <a:p>
            <a:pPr lvl="1"/>
            <a:r>
              <a:rPr lang="en-US" sz="1700" dirty="0" err="1">
                <a:solidFill>
                  <a:srgbClr val="FEFFFF"/>
                </a:solidFill>
              </a:rPr>
              <a:t>Planeación</a:t>
            </a:r>
            <a:r>
              <a:rPr lang="en-US" sz="1700" dirty="0">
                <a:solidFill>
                  <a:srgbClr val="FEFFFF"/>
                </a:solidFill>
              </a:rPr>
              <a:t>, </a:t>
            </a:r>
            <a:endParaRPr lang="es-ES" sz="1700" dirty="0">
              <a:solidFill>
                <a:srgbClr val="FEFFFF"/>
              </a:solidFill>
              <a:cs typeface="Calibri"/>
            </a:endParaRPr>
          </a:p>
          <a:p>
            <a:pPr lvl="1"/>
            <a:r>
              <a:rPr lang="en-US" sz="1700" dirty="0">
                <a:solidFill>
                  <a:srgbClr val="FEFFFF"/>
                </a:solidFill>
              </a:rPr>
              <a:t>Organización, </a:t>
            </a:r>
            <a:endParaRPr lang="es-ES" sz="1700" dirty="0">
              <a:solidFill>
                <a:srgbClr val="FEFFFF"/>
              </a:solidFill>
              <a:cs typeface="Calibri"/>
            </a:endParaRPr>
          </a:p>
          <a:p>
            <a:pPr lvl="1"/>
            <a:r>
              <a:rPr lang="en-US" sz="1700" dirty="0" err="1">
                <a:solidFill>
                  <a:srgbClr val="FEFFFF"/>
                </a:solidFill>
              </a:rPr>
              <a:t>Dirección</a:t>
            </a:r>
            <a:r>
              <a:rPr lang="en-US" sz="1700" dirty="0">
                <a:solidFill>
                  <a:srgbClr val="FEFFFF"/>
                </a:solidFill>
              </a:rPr>
              <a:t> y </a:t>
            </a:r>
            <a:endParaRPr lang="es-ES" sz="1700">
              <a:solidFill>
                <a:srgbClr val="FEFFFF"/>
              </a:solidFill>
              <a:cs typeface="Calibri"/>
            </a:endParaRPr>
          </a:p>
          <a:p>
            <a:pPr lvl="1"/>
            <a:r>
              <a:rPr lang="en-US" sz="1700" dirty="0">
                <a:solidFill>
                  <a:srgbClr val="FEFFFF"/>
                </a:solidFill>
              </a:rPr>
              <a:t>Control.</a:t>
            </a:r>
            <a:endParaRPr lang="es-ES" sz="1700" dirty="0">
              <a:solidFill>
                <a:srgbClr val="FEFFFF"/>
              </a:solidFill>
              <a:cs typeface="Calibri"/>
            </a:endParaRPr>
          </a:p>
        </p:txBody>
      </p:sp>
    </p:spTree>
    <p:extLst>
      <p:ext uri="{BB962C8B-B14F-4D97-AF65-F5344CB8AC3E}">
        <p14:creationId xmlns:p14="http://schemas.microsoft.com/office/powerpoint/2010/main" val="19905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8BE7D2-138B-FA6B-9F74-A5A7756E3756}"/>
              </a:ext>
            </a:extLst>
          </p:cNvPr>
          <p:cNvSpPr>
            <a:spLocks noGrp="1"/>
          </p:cNvSpPr>
          <p:nvPr>
            <p:ph type="title"/>
          </p:nvPr>
        </p:nvSpPr>
        <p:spPr>
          <a:xfrm>
            <a:off x="628650" y="365126"/>
            <a:ext cx="7901077" cy="376658"/>
          </a:xfrm>
          <a:ln w="57150">
            <a:noFill/>
          </a:ln>
        </p:spPr>
        <p:txBody>
          <a:bodyPr>
            <a:noAutofit/>
          </a:bodyPr>
          <a:lstStyle/>
          <a:p>
            <a:r>
              <a:rPr lang="es-ES" sz="3200" b="1" dirty="0">
                <a:cs typeface="Calibri Light"/>
              </a:rPr>
              <a:t>Fuentes</a:t>
            </a:r>
            <a:endParaRPr lang="es-ES" sz="2800" b="1" dirty="0">
              <a:cs typeface="Calibri Light" panose="020F0302020204030204"/>
            </a:endParaRPr>
          </a:p>
        </p:txBody>
      </p:sp>
      <p:graphicFrame>
        <p:nvGraphicFramePr>
          <p:cNvPr id="8" name="Marcador de contenido 7">
            <a:extLst>
              <a:ext uri="{FF2B5EF4-FFF2-40B4-BE49-F238E27FC236}">
                <a16:creationId xmlns:a16="http://schemas.microsoft.com/office/drawing/2014/main" id="{F4FC1F7C-A02C-D69E-DAB0-8E6E9ADDECBE}"/>
              </a:ext>
            </a:extLst>
          </p:cNvPr>
          <p:cNvGraphicFramePr>
            <a:graphicFrameLocks noGrp="1"/>
          </p:cNvGraphicFramePr>
          <p:nvPr>
            <p:ph idx="1"/>
            <p:extLst>
              <p:ext uri="{D42A27DB-BD31-4B8C-83A1-F6EECF244321}">
                <p14:modId xmlns:p14="http://schemas.microsoft.com/office/powerpoint/2010/main" val="2841822046"/>
              </p:ext>
            </p:extLst>
          </p:nvPr>
        </p:nvGraphicFramePr>
        <p:xfrm>
          <a:off x="628650" y="948607"/>
          <a:ext cx="7886700" cy="5583495"/>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112372396"/>
                    </a:ext>
                  </a:extLst>
                </a:gridCol>
              </a:tblGrid>
              <a:tr h="3317835">
                <a:tc>
                  <a:txBody>
                    <a:bodyPr/>
                    <a:lstStyle/>
                    <a:p>
                      <a:pPr lvl="0" algn="l">
                        <a:lnSpc>
                          <a:spcPct val="100000"/>
                        </a:lnSpc>
                        <a:spcBef>
                          <a:spcPts val="0"/>
                        </a:spcBef>
                        <a:spcAft>
                          <a:spcPts val="0"/>
                        </a:spcAft>
                        <a:buNone/>
                      </a:pPr>
                      <a:r>
                        <a:rPr lang="es" sz="1700" b="1" i="0" u="none" strike="noStrike" kern="1200" noProof="0" dirty="0">
                          <a:solidFill>
                            <a:schemeClr val="tx1"/>
                          </a:solidFill>
                        </a:rPr>
                        <a:t>Básicas</a:t>
                      </a:r>
                      <a:endParaRPr lang="es-ES" sz="1700" b="1" i="0" u="none" strike="noStrike" kern="1200" noProof="0" dirty="0" err="1">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Reyes, A. (1996). Administración de Empresas Modernas. México. Limusa. </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Robbins, S. (1997). Administración, Teoría y Práctica. México. Prentice-Hall.</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Stoner, J. (2003). Administración. México. Prentice-Hall.</a:t>
                      </a:r>
                      <a:r>
                        <a:rPr lang="en-US" sz="1700" b="0" i="0" u="none" strike="noStrike" kern="1200" noProof="0" dirty="0">
                          <a:solidFill>
                            <a:schemeClr val="tx1"/>
                          </a:solidFill>
                        </a:rPr>
                        <a:t> </a:t>
                      </a:r>
                      <a:endParaRPr lang="es-ES" dirty="0">
                        <a:solidFill>
                          <a:schemeClr val="tx1"/>
                        </a:solidFill>
                      </a:endParaRPr>
                    </a:p>
                    <a:p>
                      <a:pPr marL="0" lvl="0" indent="0" algn="l">
                        <a:lnSpc>
                          <a:spcPct val="100000"/>
                        </a:lnSpc>
                        <a:spcBef>
                          <a:spcPts val="0"/>
                        </a:spcBef>
                        <a:spcAft>
                          <a:spcPts val="0"/>
                        </a:spcAft>
                        <a:buNone/>
                      </a:pPr>
                      <a:endParaRPr lang="en-US" sz="1700" b="0" i="0" u="none" strike="noStrike" kern="1200" noProof="0" dirty="0">
                        <a:solidFill>
                          <a:schemeClr val="tx1"/>
                        </a:solidFill>
                      </a:endParaRPr>
                    </a:p>
                    <a:p>
                      <a:pPr lvl="0" indent="0" algn="l">
                        <a:lnSpc>
                          <a:spcPct val="100000"/>
                        </a:lnSpc>
                        <a:spcBef>
                          <a:spcPts val="0"/>
                        </a:spcBef>
                        <a:spcAft>
                          <a:spcPts val="0"/>
                        </a:spcAft>
                        <a:buNone/>
                      </a:pPr>
                      <a:r>
                        <a:rPr lang="es" sz="1700" b="1" i="0" u="none" strike="noStrike" kern="1200" noProof="0" dirty="0">
                          <a:solidFill>
                            <a:schemeClr val="tx1"/>
                          </a:solidFill>
                        </a:rPr>
                        <a:t>Complementarias</a:t>
                      </a:r>
                      <a:r>
                        <a:rPr lang="en-US" sz="1700" b="1" i="0" u="none" strike="noStrike" kern="1200" noProof="0" dirty="0">
                          <a:solidFill>
                            <a:schemeClr val="tx1"/>
                          </a:solidFill>
                        </a:rPr>
                        <a:t> </a:t>
                      </a:r>
                      <a:r>
                        <a:rPr lang="es-ES" sz="1700" b="1" i="0" u="none" strike="noStrike" kern="1200" noProof="0" dirty="0">
                          <a:solidFill>
                            <a:schemeClr val="tx1"/>
                          </a:solidFill>
                        </a:rPr>
                        <a:t> </a:t>
                      </a:r>
                      <a:endParaRPr lang="es-ES" b="1">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Chiavenato, I. (1999). Introducción a la teoría general de la administración. México. Mc Graw-Hill.</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Cunningham, W. (1991). Introducción a la administración. Edit. Mc Graw-Hill, México.</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Diaz, R. (2015). Desarrollo sustentable. México. Mc Graw-Hill.</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Garza, J. (2000). Administración contemporánea. México. Mc. Graw-Hill.</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err="1">
                          <a:solidFill>
                            <a:schemeClr val="tx1"/>
                          </a:solidFill>
                        </a:rPr>
                        <a:t>Hammer</a:t>
                      </a:r>
                      <a:r>
                        <a:rPr lang="es" sz="1700" b="0" i="0" u="none" strike="noStrike" kern="1200" noProof="0" dirty="0">
                          <a:solidFill>
                            <a:schemeClr val="tx1"/>
                          </a:solidFill>
                        </a:rPr>
                        <a:t>, M. </a:t>
                      </a:r>
                      <a:r>
                        <a:rPr lang="es" sz="1700" b="0" i="0" u="none" strike="noStrike" kern="1200" noProof="0" dirty="0" err="1">
                          <a:solidFill>
                            <a:schemeClr val="tx1"/>
                          </a:solidFill>
                        </a:rPr>
                        <a:t>et.al</a:t>
                      </a:r>
                      <a:r>
                        <a:rPr lang="es" sz="1700" b="0" i="0" u="none" strike="noStrike" kern="1200" noProof="0" dirty="0">
                          <a:solidFill>
                            <a:schemeClr val="tx1"/>
                          </a:solidFill>
                        </a:rPr>
                        <a:t>.(1994). </a:t>
                      </a:r>
                      <a:r>
                        <a:rPr lang="es" sz="1700" b="0" i="0" u="none" strike="noStrike" kern="1200" noProof="0" dirty="0" err="1">
                          <a:solidFill>
                            <a:schemeClr val="tx1"/>
                          </a:solidFill>
                        </a:rPr>
                        <a:t>Reingenieria</a:t>
                      </a:r>
                      <a:r>
                        <a:rPr lang="es" sz="1700" b="0" i="0" u="none" strike="noStrike" kern="1200" noProof="0" dirty="0">
                          <a:solidFill>
                            <a:schemeClr val="tx1"/>
                          </a:solidFill>
                        </a:rPr>
                        <a:t>. México. Norma.</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Hernández, S. (2002). Administración. México. Mc. Graw-Hill. </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Muñoz, J. (1986). </a:t>
                      </a:r>
                      <a:r>
                        <a:rPr lang="es" sz="1700" b="0" i="0" u="none" strike="noStrike" kern="1200" noProof="0" dirty="0" err="1">
                          <a:solidFill>
                            <a:schemeClr val="tx1"/>
                          </a:solidFill>
                        </a:rPr>
                        <a:t>Introduccion</a:t>
                      </a:r>
                      <a:r>
                        <a:rPr lang="es" sz="1700" b="0" i="0" u="none" strike="noStrike" kern="1200" noProof="0" dirty="0">
                          <a:solidFill>
                            <a:schemeClr val="tx1"/>
                          </a:solidFill>
                        </a:rPr>
                        <a:t> a la administración. México. Editorial Diana.</a:t>
                      </a:r>
                      <a:r>
                        <a:rPr lang="en-US" sz="1700" b="0" i="0" u="none" strike="noStrike" kern="1200" noProof="0" dirty="0">
                          <a:solidFill>
                            <a:schemeClr val="tx1"/>
                          </a:solidFill>
                        </a:rPr>
                        <a:t> </a:t>
                      </a:r>
                      <a:endParaRPr lang="es-ES" dirty="0">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a:solidFill>
                            <a:schemeClr val="tx1"/>
                          </a:solidFill>
                        </a:rPr>
                        <a:t>Rodríguez, J. (2003). Introducción a la administración con enfoque de sistemas. México. Trillas. </a:t>
                      </a:r>
                      <a:endParaRPr lang="es-ES">
                        <a:solidFill>
                          <a:schemeClr val="tx1"/>
                        </a:solidFill>
                      </a:endParaRPr>
                    </a:p>
                    <a:p>
                      <a:pPr marL="285750" lvl="0" indent="-285750" algn="l">
                        <a:lnSpc>
                          <a:spcPct val="100000"/>
                        </a:lnSpc>
                        <a:spcBef>
                          <a:spcPts val="0"/>
                        </a:spcBef>
                        <a:spcAft>
                          <a:spcPts val="0"/>
                        </a:spcAft>
                        <a:buFont typeface="Arial"/>
                        <a:buChar char="•"/>
                      </a:pPr>
                      <a:r>
                        <a:rPr lang="es" sz="1700" b="0" i="0" u="none" strike="noStrike" kern="1200" noProof="0" dirty="0" err="1">
                          <a:solidFill>
                            <a:schemeClr val="tx1"/>
                          </a:solidFill>
                        </a:rPr>
                        <a:t>Spendolini</a:t>
                      </a:r>
                      <a:r>
                        <a:rPr lang="es" sz="1700" b="0" i="0" u="none" strike="noStrike" kern="1200" noProof="0" dirty="0">
                          <a:solidFill>
                            <a:schemeClr val="tx1"/>
                          </a:solidFill>
                        </a:rPr>
                        <a:t>, M. (1995). Benchmarking. México. Norma. </a:t>
                      </a:r>
                      <a:r>
                        <a:rPr lang="en-US" sz="1700" b="0" i="0" u="none" strike="noStrike" kern="1200" noProof="0" dirty="0">
                          <a:solidFill>
                            <a:schemeClr val="tx1"/>
                          </a:solidFill>
                        </a:rPr>
                        <a:t> </a:t>
                      </a:r>
                      <a:endParaRPr lang="es-ES" dirty="0">
                        <a:solidFill>
                          <a:schemeClr val="tx1"/>
                        </a:solidFill>
                      </a:endParaRPr>
                    </a:p>
                  </a:txBody>
                  <a:tcPr marL="44450" marR="44450" marT="0" marB="0">
                    <a:solidFill>
                      <a:schemeClr val="bg1"/>
                    </a:solidFill>
                  </a:tcPr>
                </a:tc>
                <a:extLst>
                  <a:ext uri="{0D108BD9-81ED-4DB2-BD59-A6C34878D82A}">
                    <a16:rowId xmlns:a16="http://schemas.microsoft.com/office/drawing/2014/main" val="4287615719"/>
                  </a:ext>
                </a:extLst>
              </a:tr>
              <a:tr h="207364">
                <a:tc>
                  <a:txBody>
                    <a:bodyPr/>
                    <a:lstStyle/>
                    <a:p>
                      <a:pPr marL="342900" lvl="0" indent="-342900"/>
                      <a:endParaRPr lang="es-ES" sz="1700" b="0" kern="1200" dirty="0">
                        <a:solidFill>
                          <a:schemeClr val="tx1"/>
                        </a:solidFill>
                        <a:latin typeface="+mn-lt"/>
                        <a:ea typeface="+mn-ea"/>
                        <a:cs typeface="+mn-cs"/>
                      </a:endParaRPr>
                    </a:p>
                  </a:txBody>
                  <a:tcPr marL="44450" marR="44450" marT="0" marB="0">
                    <a:solidFill>
                      <a:schemeClr val="bg1"/>
                    </a:solidFill>
                  </a:tcPr>
                </a:tc>
                <a:extLst>
                  <a:ext uri="{0D108BD9-81ED-4DB2-BD59-A6C34878D82A}">
                    <a16:rowId xmlns:a16="http://schemas.microsoft.com/office/drawing/2014/main" val="1178605492"/>
                  </a:ext>
                </a:extLst>
              </a:tr>
              <a:tr h="207364">
                <a:tc>
                  <a:txBody>
                    <a:bodyPr/>
                    <a:lstStyle/>
                    <a:p>
                      <a:pPr>
                        <a:spcAft>
                          <a:spcPts val="0"/>
                        </a:spcAft>
                      </a:pPr>
                      <a:endParaRPr lang="es-ES" sz="1700" b="1" kern="1200" dirty="0">
                        <a:solidFill>
                          <a:schemeClr val="tx1"/>
                        </a:solidFill>
                        <a:latin typeface="+mn-lt"/>
                        <a:ea typeface="+mn-ea"/>
                        <a:cs typeface="+mn-cs"/>
                      </a:endParaRPr>
                    </a:p>
                  </a:txBody>
                  <a:tcPr marL="44450" marR="44450" marT="0" marB="0">
                    <a:solidFill>
                      <a:schemeClr val="bg1"/>
                    </a:solidFill>
                  </a:tcPr>
                </a:tc>
                <a:extLst>
                  <a:ext uri="{0D108BD9-81ED-4DB2-BD59-A6C34878D82A}">
                    <a16:rowId xmlns:a16="http://schemas.microsoft.com/office/drawing/2014/main" val="1447660678"/>
                  </a:ext>
                </a:extLst>
              </a:tr>
              <a:tr h="660975">
                <a:tc>
                  <a:txBody>
                    <a:bodyPr/>
                    <a:lstStyle/>
                    <a:p>
                      <a:pPr marL="342900" lvl="0" indent="-342900"/>
                      <a:endParaRPr lang="es-ES" sz="1700" b="0" kern="1200" dirty="0">
                        <a:solidFill>
                          <a:schemeClr val="tx1"/>
                        </a:solidFill>
                        <a:latin typeface="+mn-lt"/>
                        <a:ea typeface="+mn-ea"/>
                        <a:cs typeface="+mn-cs"/>
                      </a:endParaRPr>
                    </a:p>
                  </a:txBody>
                  <a:tcPr marL="44450" marR="44450" marT="0" marB="0">
                    <a:solidFill>
                      <a:schemeClr val="bg1"/>
                    </a:solidFill>
                  </a:tcPr>
                </a:tc>
                <a:extLst>
                  <a:ext uri="{0D108BD9-81ED-4DB2-BD59-A6C34878D82A}">
                    <a16:rowId xmlns:a16="http://schemas.microsoft.com/office/drawing/2014/main" val="1429622721"/>
                  </a:ext>
                </a:extLst>
              </a:tr>
            </a:tbl>
          </a:graphicData>
        </a:graphic>
      </p:graphicFrame>
      <p:sp>
        <p:nvSpPr>
          <p:cNvPr id="9" name="CuadroTexto 8">
            <a:extLst>
              <a:ext uri="{FF2B5EF4-FFF2-40B4-BE49-F238E27FC236}">
                <a16:creationId xmlns:a16="http://schemas.microsoft.com/office/drawing/2014/main" id="{FF407BA2-5142-6B28-B925-69A27EA2F8C7}"/>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endParaRPr lang="en-US"/>
          </a:p>
        </p:txBody>
      </p:sp>
    </p:spTree>
    <p:extLst>
      <p:ext uri="{BB962C8B-B14F-4D97-AF65-F5344CB8AC3E}">
        <p14:creationId xmlns:p14="http://schemas.microsoft.com/office/powerpoint/2010/main" val="561493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4" descr="Interfaz de usuario gráfica, Texto, Aplicación&#10;&#10;Descripción generada automáticamente">
            <a:extLst>
              <a:ext uri="{FF2B5EF4-FFF2-40B4-BE49-F238E27FC236}">
                <a16:creationId xmlns:a16="http://schemas.microsoft.com/office/drawing/2014/main" id="{7CD1841F-9C59-6BFF-EE3B-3C490DE8EC2B}"/>
              </a:ext>
            </a:extLst>
          </p:cNvPr>
          <p:cNvPicPr>
            <a:picLocks noChangeAspect="1"/>
          </p:cNvPicPr>
          <p:nvPr/>
        </p:nvPicPr>
        <p:blipFill>
          <a:blip r:embed="rId2"/>
          <a:stretch>
            <a:fillRect/>
          </a:stretch>
        </p:blipFill>
        <p:spPr>
          <a:xfrm>
            <a:off x="1625817" y="413429"/>
            <a:ext cx="5676705" cy="5801104"/>
          </a:xfrm>
          <a:prstGeom prst="rect">
            <a:avLst/>
          </a:prstGeom>
        </p:spPr>
      </p:pic>
    </p:spTree>
    <p:extLst>
      <p:ext uri="{BB962C8B-B14F-4D97-AF65-F5344CB8AC3E}">
        <p14:creationId xmlns:p14="http://schemas.microsoft.com/office/powerpoint/2010/main" val="157817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44F31A6-EFB8-C494-808A-3C5CBAAA47AF}"/>
              </a:ext>
            </a:extLst>
          </p:cNvPr>
          <p:cNvPicPr>
            <a:picLocks noChangeAspect="1"/>
          </p:cNvPicPr>
          <p:nvPr/>
        </p:nvPicPr>
        <p:blipFill rotWithShape="1">
          <a:blip r:embed="rId2">
            <a:alphaModFix amt="50000"/>
          </a:blip>
          <a:srcRect r="10999" b="-2"/>
          <a:stretch/>
        </p:blipFill>
        <p:spPr>
          <a:xfrm>
            <a:off x="20" y="1"/>
            <a:ext cx="9143980" cy="6857999"/>
          </a:xfrm>
          <a:prstGeom prst="rect">
            <a:avLst/>
          </a:prstGeom>
        </p:spPr>
      </p:pic>
      <p:sp>
        <p:nvSpPr>
          <p:cNvPr id="2" name="Título 1">
            <a:extLst>
              <a:ext uri="{FF2B5EF4-FFF2-40B4-BE49-F238E27FC236}">
                <a16:creationId xmlns:a16="http://schemas.microsoft.com/office/drawing/2014/main" id="{B3F249AF-4FAC-9EB2-9B2E-7397C1AAF1ED}"/>
              </a:ext>
            </a:extLst>
          </p:cNvPr>
          <p:cNvSpPr>
            <a:spLocks noGrp="1"/>
          </p:cNvSpPr>
          <p:nvPr>
            <p:ph type="title"/>
          </p:nvPr>
        </p:nvSpPr>
        <p:spPr>
          <a:xfrm>
            <a:off x="628650" y="963877"/>
            <a:ext cx="2620771" cy="4930246"/>
          </a:xfrm>
        </p:spPr>
        <p:txBody>
          <a:bodyPr>
            <a:normAutofit/>
          </a:bodyPr>
          <a:lstStyle/>
          <a:p>
            <a:pPr algn="r"/>
            <a:r>
              <a:rPr lang="es-ES" sz="3100">
                <a:solidFill>
                  <a:schemeClr val="bg1"/>
                </a:solidFill>
                <a:cs typeface="Calibri Light"/>
              </a:rPr>
              <a:t>Concepto de administración. Definición real</a:t>
            </a:r>
          </a:p>
        </p:txBody>
      </p:sp>
      <p:sp>
        <p:nvSpPr>
          <p:cNvPr id="31"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Marcador de contenido 2">
            <a:extLst>
              <a:ext uri="{FF2B5EF4-FFF2-40B4-BE49-F238E27FC236}">
                <a16:creationId xmlns:a16="http://schemas.microsoft.com/office/drawing/2014/main" id="{B73A0763-FD00-AAA2-53B8-2823D36BE71D}"/>
              </a:ext>
            </a:extLst>
          </p:cNvPr>
          <p:cNvGraphicFramePr>
            <a:graphicFrameLocks noGrp="1"/>
          </p:cNvGraphicFramePr>
          <p:nvPr>
            <p:ph idx="1"/>
            <p:extLst>
              <p:ext uri="{D42A27DB-BD31-4B8C-83A1-F6EECF244321}">
                <p14:modId xmlns:p14="http://schemas.microsoft.com/office/powerpoint/2010/main" val="2035635595"/>
              </p:ext>
            </p:extLst>
          </p:nvPr>
        </p:nvGraphicFramePr>
        <p:xfrm>
          <a:off x="3732023" y="963877"/>
          <a:ext cx="4783327" cy="4930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094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9911" y="828635"/>
            <a:ext cx="304800" cy="322326"/>
            <a:chOff x="215328" y="-46937"/>
            <a:chExt cx="304800" cy="2773841"/>
          </a:xfrm>
        </p:grpSpPr>
        <p:cxnSp>
          <p:nvCxnSpPr>
            <p:cNvPr id="34" name="Straight Connector 3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40" name="Oval 3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50" name="Straight Connector 4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8" name="Straight Connector 5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1 Título"/>
          <p:cNvSpPr>
            <a:spLocks noGrp="1"/>
          </p:cNvSpPr>
          <p:nvPr>
            <p:ph type="title"/>
          </p:nvPr>
        </p:nvSpPr>
        <p:spPr>
          <a:xfrm>
            <a:off x="473202" y="495992"/>
            <a:ext cx="3146355" cy="5638831"/>
          </a:xfrm>
          <a:noFill/>
        </p:spPr>
        <p:txBody>
          <a:bodyPr anchor="ctr">
            <a:normAutofit/>
          </a:bodyPr>
          <a:lstStyle/>
          <a:p>
            <a:r>
              <a:rPr lang="es-ES_tradnl" sz="3600"/>
              <a:t>Concepto de administración: definición real (elementos del concepto)</a:t>
            </a:r>
          </a:p>
        </p:txBody>
      </p:sp>
      <p:graphicFrame>
        <p:nvGraphicFramePr>
          <p:cNvPr id="25" name="2 Marcador de contenido">
            <a:extLst>
              <a:ext uri="{FF2B5EF4-FFF2-40B4-BE49-F238E27FC236}">
                <a16:creationId xmlns:a16="http://schemas.microsoft.com/office/drawing/2014/main" id="{180CD4A2-FF41-4AAC-B111-09C9D8C9AE72}"/>
              </a:ext>
            </a:extLst>
          </p:cNvPr>
          <p:cNvGraphicFramePr>
            <a:graphicFrameLocks noGrp="1"/>
          </p:cNvGraphicFramePr>
          <p:nvPr>
            <p:ph idx="1"/>
            <p:extLst>
              <p:ext uri="{D42A27DB-BD31-4B8C-83A1-F6EECF244321}">
                <p14:modId xmlns:p14="http://schemas.microsoft.com/office/powerpoint/2010/main" val="2670158174"/>
              </p:ext>
            </p:extLst>
          </p:nvPr>
        </p:nvGraphicFramePr>
        <p:xfrm>
          <a:off x="3686960" y="866585"/>
          <a:ext cx="4690291"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9980FA17-8239-9701-7104-E03D92DCCD82}"/>
              </a:ext>
            </a:extLst>
          </p:cNvPr>
          <p:cNvPicPr>
            <a:picLocks noChangeAspect="1"/>
          </p:cNvPicPr>
          <p:nvPr/>
        </p:nvPicPr>
        <p:blipFill rotWithShape="1">
          <a:blip r:embed="rId2">
            <a:alphaModFix amt="35000"/>
          </a:blip>
          <a:srcRect l="11133" r="-3" b="-3"/>
          <a:stretch/>
        </p:blipFill>
        <p:spPr>
          <a:xfrm>
            <a:off x="20" y="1"/>
            <a:ext cx="9143980" cy="6857999"/>
          </a:xfrm>
          <a:prstGeom prst="rect">
            <a:avLst/>
          </a:prstGeom>
        </p:spPr>
      </p:pic>
      <p:sp>
        <p:nvSpPr>
          <p:cNvPr id="2" name="1 Título"/>
          <p:cNvSpPr>
            <a:spLocks noGrp="1"/>
          </p:cNvSpPr>
          <p:nvPr>
            <p:ph type="title"/>
          </p:nvPr>
        </p:nvSpPr>
        <p:spPr>
          <a:xfrm>
            <a:off x="628650" y="1065862"/>
            <a:ext cx="2484873" cy="4726276"/>
          </a:xfrm>
        </p:spPr>
        <p:txBody>
          <a:bodyPr>
            <a:normAutofit/>
          </a:bodyPr>
          <a:lstStyle/>
          <a:p>
            <a:pPr algn="r"/>
            <a:r>
              <a:rPr lang="es-ES_tradnl" sz="2700">
                <a:solidFill>
                  <a:srgbClr val="FFFFFF"/>
                </a:solidFill>
              </a:rPr>
              <a:t>Concepto de administración: definición real</a:t>
            </a:r>
          </a:p>
        </p:txBody>
      </p:sp>
      <p:cxnSp>
        <p:nvCxnSpPr>
          <p:cNvPr id="49" name="Straight Connector 4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2 Marcador de contenido">
            <a:extLst>
              <a:ext uri="{FF2B5EF4-FFF2-40B4-BE49-F238E27FC236}">
                <a16:creationId xmlns:a16="http://schemas.microsoft.com/office/drawing/2014/main" id="{0C3BDBF7-8FCA-7E26-55EA-6FB236D0D471}"/>
              </a:ext>
            </a:extLst>
          </p:cNvPr>
          <p:cNvGraphicFramePr>
            <a:graphicFrameLocks noGrp="1"/>
          </p:cNvGraphicFramePr>
          <p:nvPr>
            <p:ph idx="1"/>
            <p:extLst>
              <p:ext uri="{D42A27DB-BD31-4B8C-83A1-F6EECF244321}">
                <p14:modId xmlns:p14="http://schemas.microsoft.com/office/powerpoint/2010/main" val="2073223948"/>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E15A955C-D9EF-49EA-CD5E-1C097E3C33BD}"/>
              </a:ext>
            </a:extLst>
          </p:cNvPr>
          <p:cNvPicPr>
            <a:picLocks noChangeAspect="1"/>
          </p:cNvPicPr>
          <p:nvPr/>
        </p:nvPicPr>
        <p:blipFill rotWithShape="1">
          <a:blip r:embed="rId2">
            <a:alphaModFix amt="35000"/>
          </a:blip>
          <a:srcRect l="13996" r="9" b="9"/>
          <a:stretch/>
        </p:blipFill>
        <p:spPr>
          <a:xfrm>
            <a:off x="20" y="10"/>
            <a:ext cx="9143980" cy="6857990"/>
          </a:xfrm>
          <a:prstGeom prst="rect">
            <a:avLst/>
          </a:prstGeom>
        </p:spPr>
      </p:pic>
      <p:sp>
        <p:nvSpPr>
          <p:cNvPr id="4" name="3 Título"/>
          <p:cNvSpPr>
            <a:spLocks noGrp="1"/>
          </p:cNvSpPr>
          <p:nvPr>
            <p:ph type="title"/>
          </p:nvPr>
        </p:nvSpPr>
        <p:spPr>
          <a:xfrm>
            <a:off x="628650" y="365125"/>
            <a:ext cx="7886700" cy="1325563"/>
          </a:xfrm>
        </p:spPr>
        <p:txBody>
          <a:bodyPr vert="horz" lIns="91440" tIns="45720" rIns="91440" bIns="45720" rtlCol="0" anchor="ctr">
            <a:normAutofit/>
          </a:bodyPr>
          <a:lstStyle/>
          <a:p>
            <a:r>
              <a:rPr lang="en-US">
                <a:solidFill>
                  <a:srgbClr val="FFFFFF"/>
                </a:solidFill>
              </a:rPr>
              <a:t>Finalidad de la administración: eficacia y eficiencia</a:t>
            </a:r>
          </a:p>
        </p:txBody>
      </p:sp>
      <p:graphicFrame>
        <p:nvGraphicFramePr>
          <p:cNvPr id="7" name="4 Marcador de contenido">
            <a:extLst>
              <a:ext uri="{FF2B5EF4-FFF2-40B4-BE49-F238E27FC236}">
                <a16:creationId xmlns:a16="http://schemas.microsoft.com/office/drawing/2014/main" id="{782159B2-DB24-2599-210B-F7349487029D}"/>
              </a:ext>
            </a:extLst>
          </p:cNvPr>
          <p:cNvGraphicFramePr>
            <a:graphicFrameLocks noGrp="1"/>
          </p:cNvGraphicFramePr>
          <p:nvPr>
            <p:ph sz="half" idx="1"/>
            <p:extLst>
              <p:ext uri="{D42A27DB-BD31-4B8C-83A1-F6EECF244321}">
                <p14:modId xmlns:p14="http://schemas.microsoft.com/office/powerpoint/2010/main" val="123711237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52A54D5-029F-0EF1-3473-600CCD5B2CE4}"/>
              </a:ext>
            </a:extLst>
          </p:cNvPr>
          <p:cNvPicPr>
            <a:picLocks noChangeAspect="1"/>
          </p:cNvPicPr>
          <p:nvPr/>
        </p:nvPicPr>
        <p:blipFill rotWithShape="1">
          <a:blip r:embed="rId2">
            <a:alphaModFix amt="35000"/>
          </a:blip>
          <a:srcRect l="13804" r="11194" b="-2"/>
          <a:stretch/>
        </p:blipFill>
        <p:spPr>
          <a:xfrm>
            <a:off x="20" y="1"/>
            <a:ext cx="9143980" cy="6857999"/>
          </a:xfrm>
          <a:prstGeom prst="rect">
            <a:avLst/>
          </a:prstGeom>
        </p:spPr>
      </p:pic>
      <p:sp>
        <p:nvSpPr>
          <p:cNvPr id="2" name="1 Título"/>
          <p:cNvSpPr>
            <a:spLocks noGrp="1"/>
          </p:cNvSpPr>
          <p:nvPr>
            <p:ph type="title"/>
          </p:nvPr>
        </p:nvSpPr>
        <p:spPr>
          <a:xfrm>
            <a:off x="628650" y="1065862"/>
            <a:ext cx="2484873" cy="4726276"/>
          </a:xfrm>
        </p:spPr>
        <p:txBody>
          <a:bodyPr>
            <a:normAutofit/>
          </a:bodyPr>
          <a:lstStyle/>
          <a:p>
            <a:pPr algn="r"/>
            <a:r>
              <a:rPr lang="es-ES_tradnl" sz="3000">
                <a:solidFill>
                  <a:srgbClr val="FFFFFF"/>
                </a:solidFill>
              </a:rPr>
              <a:t>Características de la administración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2 Marcador de contenido">
            <a:extLst>
              <a:ext uri="{FF2B5EF4-FFF2-40B4-BE49-F238E27FC236}">
                <a16:creationId xmlns:a16="http://schemas.microsoft.com/office/drawing/2014/main" id="{F004A8B7-5530-FFE3-DA64-FD1652652506}"/>
              </a:ext>
            </a:extLst>
          </p:cNvPr>
          <p:cNvGraphicFramePr>
            <a:graphicFrameLocks noGrp="1"/>
          </p:cNvGraphicFramePr>
          <p:nvPr>
            <p:ph idx="1"/>
            <p:extLst>
              <p:ext uri="{D42A27DB-BD31-4B8C-83A1-F6EECF244321}">
                <p14:modId xmlns:p14="http://schemas.microsoft.com/office/powerpoint/2010/main" val="2916426605"/>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243</TotalTime>
  <Words>2326</Words>
  <Application>Microsoft Office PowerPoint</Application>
  <PresentationFormat>Presentación en pantalla (4:3)</PresentationFormat>
  <Paragraphs>211</Paragraphs>
  <Slides>49</Slides>
  <Notes>16</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Office Theme</vt:lpstr>
      <vt:lpstr>Administración</vt:lpstr>
      <vt:lpstr>Contenido</vt:lpstr>
      <vt:lpstr>Concepto de administración Definición nominal (etimológica)</vt:lpstr>
      <vt:lpstr>Concepto de administración. Definición real</vt:lpstr>
      <vt:lpstr>Concepto de administración. Definición real</vt:lpstr>
      <vt:lpstr>Concepto de administración: definición real (elementos del concepto)</vt:lpstr>
      <vt:lpstr>Concepto de administración: definición real</vt:lpstr>
      <vt:lpstr>Finalidad de la administración: eficacia y eficiencia</vt:lpstr>
      <vt:lpstr>Características de la administración</vt:lpstr>
      <vt:lpstr>Características de la administración</vt:lpstr>
      <vt:lpstr>Principios administrativos</vt:lpstr>
      <vt:lpstr>Principios administrativos</vt:lpstr>
      <vt:lpstr>Principios administrativos</vt:lpstr>
      <vt:lpstr>La empresa como ámbito de aplicación de la administración</vt:lpstr>
      <vt:lpstr>La empresa como ámbito de aplicación de la administración</vt:lpstr>
      <vt:lpstr>Concepto de empresa</vt:lpstr>
      <vt:lpstr>Objetivo de la empresa</vt:lpstr>
      <vt:lpstr>Elementos de las organizaciones</vt:lpstr>
      <vt:lpstr>  Elementos de las organizaciones</vt:lpstr>
      <vt:lpstr>Elementos de entrada</vt:lpstr>
      <vt:lpstr>Recursos materiales</vt:lpstr>
      <vt:lpstr>Recursos técnicos</vt:lpstr>
      <vt:lpstr>Recursos humanos</vt:lpstr>
      <vt:lpstr>Recursos financieros</vt:lpstr>
      <vt:lpstr>Proceso: áreas funcionales básicas de la empresa</vt:lpstr>
      <vt:lpstr>Áreas funcionales básicas de la empresa</vt:lpstr>
      <vt:lpstr>Áreas funcionales básicas de la empresa</vt:lpstr>
      <vt:lpstr>Áreas funcionales básicas de la empresa</vt:lpstr>
      <vt:lpstr>Áreas funcionales básicas de la empresa</vt:lpstr>
      <vt:lpstr>Elementos de salida</vt:lpstr>
      <vt:lpstr>Elementos de salida: producto</vt:lpstr>
      <vt:lpstr>Factores del macro y microambiente de las organizaciones</vt:lpstr>
      <vt:lpstr>Factores del macroambiente de las organizaciones</vt:lpstr>
      <vt:lpstr>Factores del microambiente de las organizaciones</vt:lpstr>
      <vt:lpstr>Clasificación de empresas</vt:lpstr>
      <vt:lpstr>Clasificación de empresas</vt:lpstr>
      <vt:lpstr>Número de personas que las forman o constituyen</vt:lpstr>
      <vt:lpstr>Formas legales de constitución de las personas morales</vt:lpstr>
      <vt:lpstr>Número de empleados y ventas anuales </vt:lpstr>
      <vt:lpstr>Por su origen de capital</vt:lpstr>
      <vt:lpstr>Por el sector al que pertenecen</vt:lpstr>
      <vt:lpstr>Finalidad que persiguen</vt:lpstr>
      <vt:lpstr>Proceso administrativo</vt:lpstr>
      <vt:lpstr>Proceso administrativo</vt:lpstr>
      <vt:lpstr>Proceso administrativo</vt:lpstr>
      <vt:lpstr>Proceso administrativo</vt:lpstr>
      <vt:lpstr>Proceso administrativo</vt:lpstr>
      <vt:lpstr>Fuentes</vt:lpstr>
      <vt:lpstr>Presentación de PowerPoint</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1: La empresa como ámbito de aplicación de las finanzas</dc:title>
  <dc:creator>Mtra. Luz del Carmen Rendón Bonilla</dc:creator>
  <cp:keywords>Modificado el 240709</cp:keywords>
  <cp:lastModifiedBy>Docencia</cp:lastModifiedBy>
  <cp:revision>369</cp:revision>
  <dcterms:created xsi:type="dcterms:W3CDTF">2009-01-02T23:03:07Z</dcterms:created>
  <dcterms:modified xsi:type="dcterms:W3CDTF">2022-12-12T19:00:09Z</dcterms:modified>
</cp:coreProperties>
</file>