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584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824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99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8551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8641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1321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6675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414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819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064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43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772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249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470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387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400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4C072-A289-4708-AD94-05942E2CCFD6}" type="datetimeFigureOut">
              <a:rPr lang="es-MX" smtClean="0"/>
              <a:t>07/12/2022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0180F24-DAB3-4132-85EE-979B4D9438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544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32270" y="482946"/>
            <a:ext cx="8212966" cy="25622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MATEMÁTICAS FINANCIERAS</a:t>
            </a:r>
          </a:p>
          <a:p>
            <a:pPr algn="ctr"/>
            <a:endParaRPr lang="es-ES" sz="40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s-E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Interés Simple e Interés compuesto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149180" y="3253161"/>
            <a:ext cx="5095361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3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Dr. Arturo Rivera López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653" y="6456824"/>
            <a:ext cx="838200" cy="29527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903" y="4094852"/>
            <a:ext cx="1409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6"/>
    </mc:Choice>
    <mc:Fallback xmlns="">
      <p:transition spd="slow" advTm="14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997074" y="1327964"/>
            <a:ext cx="3831498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92AA4C">
                      <a:lumMod val="60000"/>
                      <a:lumOff val="40000"/>
                    </a:srgbClr>
                  </a:outerShdw>
                </a:effectLst>
              </a:rPr>
              <a:t>Interés Simple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804" y="2569389"/>
            <a:ext cx="4754822" cy="27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494" y="899925"/>
            <a:ext cx="7269198" cy="52847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08"/>
    </mc:Choice>
    <mc:Fallback xmlns="">
      <p:transition spd="slow" advTm="7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059" y="1023412"/>
            <a:ext cx="7006235" cy="54256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75"/>
    </mc:Choice>
    <mc:Fallback xmlns="">
      <p:transition spd="slow" advTm="10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242204" y="696136"/>
                <a:ext cx="7194429" cy="5635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es-MX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rabicPeriod" startAt="2"/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¿Qué interés produce un capital de $50 000 en un año, 7 meses, 21 días, si la cuenta paga una tasa de interés del 16% anual?</a:t>
                </a: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Solución:</a:t>
                </a: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I = </a:t>
                </a:r>
                <a:r>
                  <a:rPr lang="es-MX" sz="1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Cit</a:t>
                </a: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=50000 (0.16)(1 +7/12 + 21/360) = </a:t>
                </a:r>
                <a:r>
                  <a:rPr lang="es-MX" sz="1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$13 133.33</a:t>
                </a: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361950" lvl="0" indent="-36195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3.   ¿Qué capital con una tasa de interés anual del 10% produce intereses de $ 7 500 en 2 años, 10 meses 5 días?</a:t>
                </a: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Solución:</a:t>
                </a: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num>
                      <m:den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𝑖𝑡</m:t>
                        </m:r>
                      </m:den>
                    </m:f>
                  </m:oMath>
                </a14:m>
                <a:r>
                  <a:rPr lang="es-MX" sz="1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MX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7500</m:t>
                        </m:r>
                      </m:num>
                      <m:den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(0.10)(2+</m:t>
                        </m:r>
                        <m:f>
                          <m:fPr>
                            <m:ctrlP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360</m:t>
                            </m:r>
                          </m:den>
                        </m:f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s-MX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$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𝟐𝟔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𝟑𝟒𝟏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𝟒𝟔</m:t>
                    </m:r>
                  </m:oMath>
                </a14:m>
                <a:r>
                  <a:rPr lang="es-MX" sz="1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</a:t>
                </a: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</a:p>
              <a:p>
                <a:pPr marL="361950" lvl="0" indent="-36195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  ¿Cuál es la tasa de interés que paga una cuenta si se invierten $25 000 y se obtienen $3 800 de intereses en 10 meses?</a:t>
                </a: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Solución: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MX" sz="1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num>
                      <m:den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𝐶𝑡</m:t>
                        </m:r>
                      </m:den>
                    </m:f>
                    <m:r>
                      <a:rPr lang="es-MX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3800</m:t>
                        </m:r>
                      </m:num>
                      <m:den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(25000)(</m:t>
                        </m:r>
                        <m:f>
                          <m:fPr>
                            <m:ctrlP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s-MX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s-MX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s-MX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𝟏𝟖𝟐𝟒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𝟐𝟒</m:t>
                    </m:r>
                    <m:r>
                      <a:rPr lang="es-MX" sz="1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endParaRPr lang="es-MX" sz="1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204" y="696136"/>
                <a:ext cx="7194429" cy="5635653"/>
              </a:xfrm>
              <a:prstGeom prst="rect">
                <a:avLst/>
              </a:prstGeom>
              <a:blipFill>
                <a:blip r:embed="rId4"/>
                <a:stretch>
                  <a:fillRect l="-508" r="-42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37"/>
    </mc:Choice>
    <mc:Fallback xmlns="">
      <p:transition spd="slow" advTm="8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52" y="1542935"/>
            <a:ext cx="7860620" cy="44754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28"/>
    </mc:Choice>
    <mc:Fallback xmlns="">
      <p:transition spd="slow" advTm="6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24431" y="1450228"/>
            <a:ext cx="5077032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92AA4C">
                      <a:lumMod val="60000"/>
                      <a:lumOff val="40000"/>
                    </a:srgbClr>
                  </a:outerShdw>
                </a:effectLst>
              </a:rPr>
              <a:t>Interés Compuesto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587" y="2635915"/>
            <a:ext cx="4303413" cy="292998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6"/>
    </mc:Choice>
    <mc:Fallback xmlns="">
      <p:transition spd="slow" advTm="2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>
            <a:spLocks noChangeArrowheads="1"/>
          </p:cNvSpPr>
          <p:nvPr/>
        </p:nvSpPr>
        <p:spPr bwMode="auto">
          <a:xfrm>
            <a:off x="1091538" y="765175"/>
            <a:ext cx="7848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MX" sz="1800" b="1" dirty="0">
                <a:cs typeface="Calibri" panose="020F0502020204030204" pitchFamily="34" charset="0"/>
              </a:rPr>
              <a:t>           Interés compuesto. Monto, Capital, Tasa de interés</a:t>
            </a:r>
            <a:endParaRPr lang="es-MX" altLang="es-MX" sz="1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MX" altLang="es-MX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altLang="es-MX" sz="1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MX" altLang="es-MX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Interés compuesto</a:t>
            </a:r>
            <a:r>
              <a:rPr lang="es-MX" altLang="es-MX" sz="1800" dirty="0">
                <a:latin typeface="Calibri" panose="020F0502020204030204" pitchFamily="34" charset="0"/>
                <a:cs typeface="Calibri" panose="020F0502020204030204" pitchFamily="34" charset="0"/>
              </a:rPr>
              <a:t>, tasa de interés que se cobra sobre el capital y sobre los intereses acumulados. Es decir, los intereses que se generan se suman al capital original en periodos establecidos, mismos que van a generar un interés adicional en el siguiente periodo.</a:t>
            </a:r>
            <a:endParaRPr lang="es-MX" altLang="es-MX" sz="1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91538" y="2924175"/>
            <a:ext cx="78486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es-MX" altLang="es-MX" sz="1800"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MX" altLang="es-MX" sz="1800" b="1">
                <a:ea typeface="Calibri" panose="020F0502020204030204" pitchFamily="34" charset="0"/>
                <a:cs typeface="Times New Roman" panose="02020603050405020304" pitchFamily="18" charset="0"/>
              </a:rPr>
              <a:t>Monto </a:t>
            </a:r>
            <a:r>
              <a:rPr lang="es-MX" altLang="es-MX" sz="1800">
                <a:ea typeface="Calibri" panose="020F0502020204030204" pitchFamily="34" charset="0"/>
                <a:cs typeface="Times New Roman" panose="02020603050405020304" pitchFamily="18" charset="0"/>
              </a:rPr>
              <a:t>o Valor Futuro se obtiene con la siguiente fórmula: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s-MX" sz="1800" b="1" i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s-MX" sz="1800" b="1" i="1"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pt-BR" altLang="es-MX" sz="2400" b="1" i="1">
                <a:ea typeface="Calibri" panose="020F0502020204030204" pitchFamily="34" charset="0"/>
                <a:cs typeface="Times New Roman" panose="02020603050405020304" pitchFamily="18" charset="0"/>
              </a:rPr>
              <a:t>M = Valor futuro (VF) = Capital (1 + j)</a:t>
            </a:r>
            <a:r>
              <a:rPr lang="pt-BR" altLang="es-MX" sz="2400" b="1" i="1" baseline="3000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800">
                <a:ea typeface="Calibri" panose="020F0502020204030204" pitchFamily="34" charset="0"/>
                <a:cs typeface="Times New Roman" panose="02020603050405020304" pitchFamily="18" charset="0"/>
              </a:rPr>
              <a:t>             Donde,  j = tasa de interés compuesto a capitalizar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80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n = número de periodos de capitalización de intereses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800">
                <a:ea typeface="Calibri" panose="020F0502020204030204" pitchFamily="34" charset="0"/>
                <a:cs typeface="Times New Roman" panose="02020603050405020304" pitchFamily="18" charset="0"/>
              </a:rPr>
              <a:t>Del mismo modo: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MX" sz="18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800"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lang="pt-BR" altLang="es-MX" sz="2400" b="1" i="1">
                <a:ea typeface="Calibri" panose="020F0502020204030204" pitchFamily="34" charset="0"/>
                <a:cs typeface="Times New Roman" panose="02020603050405020304" pitchFamily="18" charset="0"/>
              </a:rPr>
              <a:t>Valor presente (VP) = VF / (1 + j)</a:t>
            </a:r>
            <a:r>
              <a:rPr lang="pt-BR" altLang="es-MX" sz="2400" b="1" i="1" baseline="3000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2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23"/>
    </mc:Choice>
    <mc:Fallback xmlns="">
      <p:transition spd="slow" advTm="8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95" y="231371"/>
            <a:ext cx="8065707" cy="63952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410" y="6492735"/>
            <a:ext cx="83522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7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76"/>
    </mc:Choice>
    <mc:Fallback xmlns="">
      <p:transition spd="slow" advTm="7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369</TotalTime>
  <Words>328</Words>
  <Application>Microsoft Office PowerPoint</Application>
  <PresentationFormat>Presentación en pantalla (4:3)</PresentationFormat>
  <Paragraphs>31</Paragraphs>
  <Slides>9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UV</dc:creator>
  <cp:lastModifiedBy>UV</cp:lastModifiedBy>
  <cp:revision>16</cp:revision>
  <dcterms:created xsi:type="dcterms:W3CDTF">2022-11-23T21:55:30Z</dcterms:created>
  <dcterms:modified xsi:type="dcterms:W3CDTF">2022-12-07T15:30:27Z</dcterms:modified>
</cp:coreProperties>
</file>