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2" r:id="rId1"/>
  </p:sldMasterIdLst>
  <p:sldIdLst>
    <p:sldId id="256" r:id="rId2"/>
    <p:sldId id="257" r:id="rId3"/>
    <p:sldId id="269" r:id="rId4"/>
    <p:sldId id="270" r:id="rId5"/>
    <p:sldId id="271" r:id="rId6"/>
    <p:sldId id="26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0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43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625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895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740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878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481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433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1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430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339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861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19876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oplematters.in/article/strategic-hr/what-makes-older-employees-valuable-for-any-business-15595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-sa/3.0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8339E3-4CD2-497B-9054-640F32C9FD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86422"/>
            <a:ext cx="10993549" cy="1475013"/>
          </a:xfrm>
        </p:spPr>
        <p:txBody>
          <a:bodyPr/>
          <a:lstStyle/>
          <a:p>
            <a:r>
              <a:rPr lang="es-MX" dirty="0"/>
              <a:t>CONSTRUCCIÓN DE ECUACIONES A PARTIR DE PROBLEMAS PRÁCTICOS CON UNA INCÓGNITA.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0FE9285-A9A4-45DB-82C4-57C9E1B033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1848897"/>
            <a:ext cx="10993546" cy="1236869"/>
          </a:xfrm>
        </p:spPr>
        <p:txBody>
          <a:bodyPr>
            <a:normAutofit/>
          </a:bodyPr>
          <a:lstStyle/>
          <a:p>
            <a:r>
              <a:rPr lang="es-MX" b="1" dirty="0"/>
              <a:t>DRA Margarita Altamirano Vásquez</a:t>
            </a:r>
          </a:p>
          <a:p>
            <a:endParaRPr lang="es-MX" sz="1200" dirty="0"/>
          </a:p>
          <a:p>
            <a:r>
              <a:rPr lang="es-MX" sz="1200" i="1" dirty="0"/>
              <a:t>FUNDAMENTOS DE ÁLGEBRA</a:t>
            </a:r>
          </a:p>
          <a:p>
            <a:r>
              <a:rPr lang="es-MX" sz="1200" dirty="0" err="1"/>
              <a:t>Fac</a:t>
            </a:r>
            <a:r>
              <a:rPr lang="es-MX" sz="1200" dirty="0"/>
              <a:t>. de contaduría y administración, región </a:t>
            </a:r>
            <a:r>
              <a:rPr lang="es-MX" sz="1200" dirty="0" err="1"/>
              <a:t>xalapa</a:t>
            </a:r>
            <a:endParaRPr lang="es-MX" sz="12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F6F29AF-2D94-40CB-916A-0E953601CC95}"/>
              </a:ext>
            </a:extLst>
          </p:cNvPr>
          <p:cNvSpPr txBox="1"/>
          <p:nvPr/>
        </p:nvSpPr>
        <p:spPr>
          <a:xfrm>
            <a:off x="3048000" y="3242025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MX" dirty="0"/>
          </a:p>
        </p:txBody>
      </p:sp>
      <p:pic>
        <p:nvPicPr>
          <p:cNvPr id="5" name="Gráfico 4">
            <a:extLst>
              <a:ext uri="{FF2B5EF4-FFF2-40B4-BE49-F238E27FC236}">
                <a16:creationId xmlns:a16="http://schemas.microsoft.com/office/drawing/2014/main" id="{6D1FA0DC-0FC8-65F8-4B37-7FC536A20C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23226" y="923928"/>
            <a:ext cx="1051514" cy="1357140"/>
          </a:xfrm>
          <a:prstGeom prst="rect">
            <a:avLst/>
          </a:prstGeom>
        </p:spPr>
      </p:pic>
      <p:pic>
        <p:nvPicPr>
          <p:cNvPr id="4" name="Imagen 3" descr="Un dibujo de una cara feliz&#10;&#10;Descripción generada automáticamente con confianza baja">
            <a:extLst>
              <a:ext uri="{FF2B5EF4-FFF2-40B4-BE49-F238E27FC236}">
                <a16:creationId xmlns:a16="http://schemas.microsoft.com/office/drawing/2014/main" id="{C3D62920-6E90-A0FA-9EF4-3FB8AC6550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47" y="6133267"/>
            <a:ext cx="1356705" cy="472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952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47E28D-15F0-4B26-BB8D-F480611EF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EJEMPLO 2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8FA651-12D0-43FD-94F5-4C7A23BB5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180496"/>
            <a:ext cx="7079448" cy="36783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400" dirty="0"/>
              <a:t>La empresa “El Ruedo” tiene empleados clasificados en 2 categorías: Categoría A, que son en total 4 empleados, y Categoría B, que son en total 3 empleados. Si se sabe que los gastos anuales de nómina de todos los empleados, incluyendo ambas categorías, es de $456,000, y que el sueldo del empleado Categoría B es de 1.2 veces el de la Categoría A. ¿Cuál es el sueldo mensual de los empleados de cada Categoría? </a:t>
            </a:r>
            <a:endParaRPr lang="es-MX" sz="2000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17015326-3003-E14D-C9E2-163B6A6948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868920" y="2580640"/>
            <a:ext cx="3959880" cy="2227433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C33AC3EB-B426-9BA7-2D43-D1C897DE568B}"/>
              </a:ext>
            </a:extLst>
          </p:cNvPr>
          <p:cNvSpPr txBox="1"/>
          <p:nvPr/>
        </p:nvSpPr>
        <p:spPr>
          <a:xfrm>
            <a:off x="7868920" y="4886093"/>
            <a:ext cx="381508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>
                <a:hlinkClick r:id="rId3" tooltip="https://www.peoplematters.in/article/strategic-hr/what-makes-older-employees-valuable-for-any-business-15595"/>
              </a:rPr>
              <a:t>Esta foto</a:t>
            </a:r>
            <a:r>
              <a:rPr lang="es-MX" sz="900"/>
              <a:t> de Autor desconocido está bajo licencia </a:t>
            </a:r>
            <a:r>
              <a:rPr lang="es-MX" sz="900">
                <a:hlinkClick r:id="rId4" tooltip="https://creativecommons.org/licenses/by-nc-sa/3.0/"/>
              </a:rPr>
              <a:t>CC BY-SA-NC</a:t>
            </a:r>
            <a:endParaRPr lang="es-MX" sz="900"/>
          </a:p>
        </p:txBody>
      </p:sp>
    </p:spTree>
    <p:extLst>
      <p:ext uri="{BB962C8B-B14F-4D97-AF65-F5344CB8AC3E}">
        <p14:creationId xmlns:p14="http://schemas.microsoft.com/office/powerpoint/2010/main" val="1014393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9CB08F-3620-49DC-9335-332501293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SOLUCIÓN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42B36225-F1DE-9BD2-1981-A30AFCCE4C65}"/>
              </a:ext>
            </a:extLst>
          </p:cNvPr>
          <p:cNvSpPr txBox="1">
            <a:spLocks/>
          </p:cNvSpPr>
          <p:nvPr/>
        </p:nvSpPr>
        <p:spPr>
          <a:xfrm>
            <a:off x="905123" y="2123440"/>
            <a:ext cx="10352157" cy="4348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2" panose="05020102010507070707" pitchFamily="18" charset="2"/>
              <a:buNone/>
            </a:pPr>
            <a:r>
              <a:rPr lang="es-MX" sz="2400" dirty="0"/>
              <a:t>El primer paso consiste en determinar cuál será la variable x (una incógnita). En este caso, la variable x será el sueldo de los empleados Categoría A. Una vez analizado el problema, es posible identificar que el sueldo de los empleados Categoría B es de 1.2x. 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endParaRPr lang="es-MX" sz="2400" dirty="0"/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es-MX" sz="2400" dirty="0"/>
              <a:t>Una vez determinadas las variables para cada sueldo de los empleados, se construye la ecuación agregando el total de empleados y el gasto de nómina: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endParaRPr lang="es-MX" sz="2400" dirty="0"/>
          </a:p>
          <a:p>
            <a:pPr marL="0" indent="0" algn="ctr">
              <a:buFont typeface="Wingdings 2" panose="05020102010507070707" pitchFamily="18" charset="2"/>
              <a:buNone/>
            </a:pPr>
            <a:r>
              <a:rPr lang="es-MX" sz="2400" dirty="0"/>
              <a:t>4 x + 3 (1.2 x) = 456,000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s-MX" sz="2400" dirty="0">
                <a:solidFill>
                  <a:srgbClr val="FF0000"/>
                </a:solidFill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848588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9CB08F-3620-49DC-9335-332501293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SOLUCIÓN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42B36225-F1DE-9BD2-1981-A30AFCCE4C65}"/>
              </a:ext>
            </a:extLst>
          </p:cNvPr>
          <p:cNvSpPr txBox="1">
            <a:spLocks/>
          </p:cNvSpPr>
          <p:nvPr/>
        </p:nvSpPr>
        <p:spPr>
          <a:xfrm>
            <a:off x="905123" y="2123440"/>
            <a:ext cx="10352157" cy="4348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2" panose="05020102010507070707" pitchFamily="18" charset="2"/>
              <a:buNone/>
            </a:pPr>
            <a:r>
              <a:rPr lang="es-MX" sz="2400" dirty="0"/>
              <a:t>A partir de la ecuación, es posible resolver el problema y determinar el valor de x: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endParaRPr lang="es-MX" sz="2400" dirty="0"/>
          </a:p>
          <a:p>
            <a:pPr marL="0" indent="0" algn="ctr">
              <a:buFont typeface="Wingdings 2" panose="05020102010507070707" pitchFamily="18" charset="2"/>
              <a:buNone/>
            </a:pPr>
            <a:r>
              <a:rPr lang="es-MX" sz="2400" dirty="0"/>
              <a:t>4 x + 3 (1.2 x) = 456,000</a:t>
            </a:r>
          </a:p>
          <a:p>
            <a:pPr marL="0" indent="0" algn="ctr">
              <a:buFont typeface="Wingdings 2" panose="05020102010507070707" pitchFamily="18" charset="2"/>
              <a:buNone/>
            </a:pPr>
            <a:r>
              <a:rPr lang="es-MX" sz="2400" dirty="0"/>
              <a:t>4 x + 3.6 x = 456,000</a:t>
            </a:r>
          </a:p>
          <a:p>
            <a:pPr marL="0" indent="0" algn="ctr">
              <a:buFont typeface="Wingdings 2" panose="05020102010507070707" pitchFamily="18" charset="2"/>
              <a:buNone/>
            </a:pPr>
            <a:r>
              <a:rPr lang="es-MX" sz="2400" dirty="0"/>
              <a:t>7.6 x = 456,000</a:t>
            </a:r>
          </a:p>
          <a:p>
            <a:pPr marL="0" indent="0" algn="ctr">
              <a:buFont typeface="Wingdings 2" panose="05020102010507070707" pitchFamily="18" charset="2"/>
              <a:buNone/>
            </a:pPr>
            <a:r>
              <a:rPr lang="es-MX" sz="2400" dirty="0"/>
              <a:t>x = 60,000</a:t>
            </a:r>
          </a:p>
          <a:p>
            <a:pPr marL="0" indent="0" algn="ctr">
              <a:buFont typeface="Wingdings 2" panose="05020102010507070707" pitchFamily="18" charset="2"/>
              <a:buNone/>
            </a:pPr>
            <a:endParaRPr lang="es-MX" sz="2400" dirty="0"/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es-MX" sz="2400" dirty="0"/>
              <a:t>Dado que x es el sueldo del empleado Categoría A, y 1.2x el del empleado Categoría B, se sustituye la fórmula para conocer el sueldo de la segunda categoría:</a:t>
            </a:r>
          </a:p>
          <a:p>
            <a:pPr marL="0" indent="0" algn="ctr">
              <a:buFont typeface="Wingdings 2" panose="05020102010507070707" pitchFamily="18" charset="2"/>
              <a:buNone/>
            </a:pPr>
            <a:r>
              <a:rPr lang="es-MX" sz="2400" dirty="0"/>
              <a:t> 1.2 (60,000) = 72,000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s-MX" sz="2400" dirty="0">
                <a:solidFill>
                  <a:srgbClr val="FF0000"/>
                </a:solidFill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970085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9CB08F-3620-49DC-9335-332501293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SOLUCIÓN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42B36225-F1DE-9BD2-1981-A30AFCCE4C65}"/>
              </a:ext>
            </a:extLst>
          </p:cNvPr>
          <p:cNvSpPr txBox="1">
            <a:spLocks/>
          </p:cNvSpPr>
          <p:nvPr/>
        </p:nvSpPr>
        <p:spPr>
          <a:xfrm>
            <a:off x="905123" y="2123440"/>
            <a:ext cx="10352157" cy="4348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2" panose="05020102010507070707" pitchFamily="18" charset="2"/>
              <a:buNone/>
            </a:pPr>
            <a:r>
              <a:rPr lang="es-MX" sz="2400" dirty="0"/>
              <a:t>Entonces, el sueldo del empleado Categoría A es de $60,000 anuales y del Categoría B de $72,000:</a:t>
            </a:r>
          </a:p>
          <a:p>
            <a:pPr marL="0" indent="0" algn="ctr">
              <a:buFont typeface="Wingdings 2" panose="05020102010507070707" pitchFamily="18" charset="2"/>
              <a:buNone/>
            </a:pPr>
            <a:r>
              <a:rPr lang="es-MX" sz="2400" dirty="0"/>
              <a:t> 4 (60,000) + 3 (72,000) =456,000</a:t>
            </a:r>
          </a:p>
          <a:p>
            <a:pPr marL="0" indent="0" algn="ctr">
              <a:buFont typeface="Wingdings 2" panose="05020102010507070707" pitchFamily="18" charset="2"/>
              <a:buNone/>
            </a:pPr>
            <a:r>
              <a:rPr lang="es-MX" sz="2400" dirty="0"/>
              <a:t>240,000 + 216,000 = 456,000</a:t>
            </a:r>
          </a:p>
          <a:p>
            <a:pPr marL="0" indent="0" algn="ctr">
              <a:buFont typeface="Wingdings 2" panose="05020102010507070707" pitchFamily="18" charset="2"/>
              <a:buNone/>
            </a:pPr>
            <a:r>
              <a:rPr lang="es-MX" sz="2400" dirty="0"/>
              <a:t>456,000 = 456,000</a:t>
            </a:r>
          </a:p>
          <a:p>
            <a:pPr marL="0" indent="0" algn="ctr">
              <a:buFont typeface="Wingdings 2" panose="05020102010507070707" pitchFamily="18" charset="2"/>
              <a:buNone/>
            </a:pPr>
            <a:endParaRPr lang="es-MX" sz="2400" dirty="0"/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es-MX" sz="2400" dirty="0"/>
              <a:t>Para calcular los sueldos mensuales, será necesario dividir el sueldo anual entre los 12 meses: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es-MX" sz="2400" dirty="0"/>
              <a:t>Categoría A = $60,000 / 12 = $5,000			Categoría B = $72,000 / 12 = $6,000</a:t>
            </a:r>
          </a:p>
        </p:txBody>
      </p:sp>
    </p:spTree>
    <p:extLst>
      <p:ext uri="{BB962C8B-B14F-4D97-AF65-F5344CB8AC3E}">
        <p14:creationId xmlns:p14="http://schemas.microsoft.com/office/powerpoint/2010/main" val="944419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4FCF78-0D74-4037-BA4C-B029C7E4E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Fuentes de información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E73193-CBD8-43FA-93DE-CC951899C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200" dirty="0"/>
              <a:t>Zaldívar, F.  (2005) </a:t>
            </a:r>
            <a:r>
              <a:rPr lang="es-MX" sz="3200" i="1" dirty="0"/>
              <a:t>Fundamentos de álgebra. </a:t>
            </a:r>
            <a:r>
              <a:rPr lang="es-MX" sz="3200" dirty="0"/>
              <a:t>Fondo de cultura económica.</a:t>
            </a:r>
          </a:p>
          <a:p>
            <a:pPr marL="0" indent="0">
              <a:buNone/>
            </a:pPr>
            <a:endParaRPr lang="es-MX" sz="3200" dirty="0"/>
          </a:p>
          <a:p>
            <a:r>
              <a:rPr lang="es-MX" sz="3200" dirty="0" err="1"/>
              <a:t>Antonyan</a:t>
            </a:r>
            <a:r>
              <a:rPr lang="es-MX" sz="3200" dirty="0"/>
              <a:t>, N. y Cendejas, L. (2006) </a:t>
            </a:r>
            <a:r>
              <a:rPr lang="es-MX" sz="3200" i="1" dirty="0"/>
              <a:t>Matemáticas 1: Fundamentos de álgebra. </a:t>
            </a:r>
            <a:r>
              <a:rPr lang="es-MX" sz="3200" dirty="0"/>
              <a:t>Cengage </a:t>
            </a:r>
            <a:r>
              <a:rPr lang="es-MX" sz="3200" dirty="0" err="1"/>
              <a:t>Learning</a:t>
            </a:r>
            <a:r>
              <a:rPr lang="es-MX" sz="3200" dirty="0"/>
              <a:t> América Latina.</a:t>
            </a:r>
          </a:p>
        </p:txBody>
      </p:sp>
    </p:spTree>
    <p:extLst>
      <p:ext uri="{BB962C8B-B14F-4D97-AF65-F5344CB8AC3E}">
        <p14:creationId xmlns:p14="http://schemas.microsoft.com/office/powerpoint/2010/main" val="3684813773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o">
  <a:themeElements>
    <a:clrScheme name="Dividendo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o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o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TM03457464[[fn=Dividendo]]</Template>
  <TotalTime>1027</TotalTime>
  <Words>429</Words>
  <Application>Microsoft Office PowerPoint</Application>
  <PresentationFormat>Panorámica</PresentationFormat>
  <Paragraphs>38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Gill Sans MT</vt:lpstr>
      <vt:lpstr>Wingdings 2</vt:lpstr>
      <vt:lpstr>Dividendo</vt:lpstr>
      <vt:lpstr>CONSTRUCCIÓN DE ECUACIONES A PARTIR DE PROBLEMAS PRÁCTICOS CON UNA INCÓGNITA.</vt:lpstr>
      <vt:lpstr>EJEMPLO 2</vt:lpstr>
      <vt:lpstr>SOLUCIÓN</vt:lpstr>
      <vt:lpstr>SOLUCIÓN</vt:lpstr>
      <vt:lpstr>SOLUCIÓN</vt:lpstr>
      <vt:lpstr>Fuentes de información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FINANCIERO MEXICANO</dc:title>
  <dc:creator>Maggie Alvas</dc:creator>
  <cp:lastModifiedBy>Maggie Alvas</cp:lastModifiedBy>
  <cp:revision>8</cp:revision>
  <dcterms:created xsi:type="dcterms:W3CDTF">2022-02-02T07:44:57Z</dcterms:created>
  <dcterms:modified xsi:type="dcterms:W3CDTF">2022-11-04T09:51:16Z</dcterms:modified>
</cp:coreProperties>
</file>