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311" r:id="rId4"/>
    <p:sldId id="314" r:id="rId5"/>
    <p:sldId id="312" r:id="rId6"/>
    <p:sldId id="313" r:id="rId7"/>
    <p:sldId id="264" r:id="rId8"/>
    <p:sldId id="315" r:id="rId9"/>
    <p:sldId id="259" r:id="rId10"/>
    <p:sldId id="261" r:id="rId11"/>
    <p:sldId id="262" r:id="rId12"/>
    <p:sldId id="263" r:id="rId13"/>
    <p:sldId id="265" r:id="rId14"/>
    <p:sldId id="270" r:id="rId15"/>
    <p:sldId id="271" r:id="rId16"/>
    <p:sldId id="272" r:id="rId17"/>
    <p:sldId id="275" r:id="rId18"/>
    <p:sldId id="317" r:id="rId19"/>
    <p:sldId id="319" r:id="rId20"/>
    <p:sldId id="31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LG8et/wk+ABRvCP/89KBuxXGy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0E273-4289-4B79-BE64-4A2739A60458}" v="9" dt="2022-02-25T14:53:12.364"/>
  </p1510:revLst>
</p1510:revInfo>
</file>

<file path=ppt/tableStyles.xml><?xml version="1.0" encoding="utf-8"?>
<a:tblStyleLst xmlns:a="http://schemas.openxmlformats.org/drawingml/2006/main" def="{D7F14401-9C4B-4B1F-9C97-E0FED4CEAED9}">
  <a:tblStyle styleId="{D7F14401-9C4B-4B1F-9C97-E0FED4CEAED9}"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3F7"/>
          </a:solidFill>
        </a:fill>
      </a:tcStyle>
    </a:wholeTbl>
    <a:band1H>
      <a:tcTxStyle/>
      <a:tcStyle>
        <a:tcBdr/>
        <a:fill>
          <a:solidFill>
            <a:srgbClr val="CDE6EE"/>
          </a:solidFill>
        </a:fill>
      </a:tcStyle>
    </a:band1H>
    <a:band2H>
      <a:tcTxStyle/>
      <a:tcStyle>
        <a:tcBdr/>
      </a:tcStyle>
    </a:band2H>
    <a:band1V>
      <a:tcTxStyle/>
      <a:tcStyle>
        <a:tcBdr/>
        <a:fill>
          <a:solidFill>
            <a:srgbClr val="CDE6EE"/>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94698"/>
  </p:normalViewPr>
  <p:slideViewPr>
    <p:cSldViewPr snapToGrid="0">
      <p:cViewPr varScale="1">
        <p:scale>
          <a:sx n="65" d="100"/>
          <a:sy n="65" d="100"/>
        </p:scale>
        <p:origin x="1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6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F048-BA7A-448A-ACC6-250B2961B0A8}"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s-MX"/>
        </a:p>
      </dgm:t>
    </dgm:pt>
    <dgm:pt modelId="{390E1963-14DB-4056-AB7E-73F65B7C4E7E}">
      <dgm:prSet phldrT="[Texto]"/>
      <dgm:spPr/>
      <dgm:t>
        <a:bodyPr/>
        <a:lstStyle/>
        <a:p>
          <a:r>
            <a:rPr lang="es-MX" dirty="0">
              <a:latin typeface="Corbel" panose="020B0503020204020204" pitchFamily="34" charset="0"/>
            </a:rPr>
            <a:t>Una encuesta en la que reportan que: “la población de 12 a 59 años de edad ha vivido ciberacoso a través de:</a:t>
          </a:r>
        </a:p>
      </dgm:t>
    </dgm:pt>
    <dgm:pt modelId="{12D009F9-E971-426C-8E7F-D072D97CEDD7}" type="parTrans" cxnId="{BAA90F2A-B006-40F8-AE62-30044F842D1E}">
      <dgm:prSet/>
      <dgm:spPr/>
      <dgm:t>
        <a:bodyPr/>
        <a:lstStyle/>
        <a:p>
          <a:endParaRPr lang="es-MX">
            <a:latin typeface="Corbel" panose="020B0503020204020204" pitchFamily="34" charset="0"/>
          </a:endParaRPr>
        </a:p>
      </dgm:t>
    </dgm:pt>
    <dgm:pt modelId="{2813F33C-1226-41B2-BF19-7D61840E12FC}" type="sibTrans" cxnId="{BAA90F2A-B006-40F8-AE62-30044F842D1E}">
      <dgm:prSet/>
      <dgm:spPr/>
      <dgm:t>
        <a:bodyPr/>
        <a:lstStyle/>
        <a:p>
          <a:endParaRPr lang="es-MX">
            <a:latin typeface="Corbel" panose="020B0503020204020204" pitchFamily="34" charset="0"/>
          </a:endParaRPr>
        </a:p>
      </dgm:t>
    </dgm:pt>
    <dgm:pt modelId="{9E2316B1-2D0A-4AF1-A29C-EB7E0BF10BD4}" type="pres">
      <dgm:prSet presAssocID="{DEF8F048-BA7A-448A-ACC6-250B2961B0A8}" presName="CompostProcess" presStyleCnt="0">
        <dgm:presLayoutVars>
          <dgm:dir/>
          <dgm:resizeHandles val="exact"/>
        </dgm:presLayoutVars>
      </dgm:prSet>
      <dgm:spPr/>
    </dgm:pt>
    <dgm:pt modelId="{92FEF54D-CCF3-4F72-8013-5760C9E10911}" type="pres">
      <dgm:prSet presAssocID="{DEF8F048-BA7A-448A-ACC6-250B2961B0A8}" presName="arrow" presStyleLbl="bgShp" presStyleIdx="0" presStyleCnt="1" custScaleX="62605" custScaleY="73437" custLinFactNeighborX="-29832" custLinFactNeighborY="8839"/>
      <dgm:spPr/>
    </dgm:pt>
    <dgm:pt modelId="{77EDB56A-698B-49CE-97B1-06392EE5ECCD}" type="pres">
      <dgm:prSet presAssocID="{DEF8F048-BA7A-448A-ACC6-250B2961B0A8}" presName="linearProcess" presStyleCnt="0"/>
      <dgm:spPr/>
    </dgm:pt>
    <dgm:pt modelId="{3CA8C69C-8AAF-48EA-BBDF-822198CEB1BF}" type="pres">
      <dgm:prSet presAssocID="{390E1963-14DB-4056-AB7E-73F65B7C4E7E}" presName="textNode" presStyleLbl="node1" presStyleIdx="0" presStyleCnt="1" custScaleX="61676" custScaleY="73327" custLinFactNeighborX="-46332" custLinFactNeighborY="20759">
        <dgm:presLayoutVars>
          <dgm:bulletEnabled val="1"/>
        </dgm:presLayoutVars>
      </dgm:prSet>
      <dgm:spPr/>
    </dgm:pt>
  </dgm:ptLst>
  <dgm:cxnLst>
    <dgm:cxn modelId="{BAA90F2A-B006-40F8-AE62-30044F842D1E}" srcId="{DEF8F048-BA7A-448A-ACC6-250B2961B0A8}" destId="{390E1963-14DB-4056-AB7E-73F65B7C4E7E}" srcOrd="0" destOrd="0" parTransId="{12D009F9-E971-426C-8E7F-D072D97CEDD7}" sibTransId="{2813F33C-1226-41B2-BF19-7D61840E12FC}"/>
    <dgm:cxn modelId="{97A5CF35-4C61-4B9F-9754-082E9C2E2D6B}" type="presOf" srcId="{DEF8F048-BA7A-448A-ACC6-250B2961B0A8}" destId="{9E2316B1-2D0A-4AF1-A29C-EB7E0BF10BD4}" srcOrd="0" destOrd="0" presId="urn:microsoft.com/office/officeart/2005/8/layout/hProcess9"/>
    <dgm:cxn modelId="{732F02CD-FAE0-4A39-B9E1-9A014FBB9B7C}" type="presOf" srcId="{390E1963-14DB-4056-AB7E-73F65B7C4E7E}" destId="{3CA8C69C-8AAF-48EA-BBDF-822198CEB1BF}" srcOrd="0" destOrd="0" presId="urn:microsoft.com/office/officeart/2005/8/layout/hProcess9"/>
    <dgm:cxn modelId="{788FFF19-5F83-46AA-B81A-73839D6E4094}" type="presParOf" srcId="{9E2316B1-2D0A-4AF1-A29C-EB7E0BF10BD4}" destId="{92FEF54D-CCF3-4F72-8013-5760C9E10911}" srcOrd="0" destOrd="0" presId="urn:microsoft.com/office/officeart/2005/8/layout/hProcess9"/>
    <dgm:cxn modelId="{C8A60CA6-D9B4-43E7-BE10-8ADF1A00F2EB}" type="presParOf" srcId="{9E2316B1-2D0A-4AF1-A29C-EB7E0BF10BD4}" destId="{77EDB56A-698B-49CE-97B1-06392EE5ECCD}" srcOrd="1" destOrd="0" presId="urn:microsoft.com/office/officeart/2005/8/layout/hProcess9"/>
    <dgm:cxn modelId="{C9C4F47A-FA8D-4ADF-8B4A-1C8E89E6927D}" type="presParOf" srcId="{77EDB56A-698B-49CE-97B1-06392EE5ECCD}" destId="{3CA8C69C-8AAF-48EA-BBDF-822198CEB1BF}" srcOrd="0"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7257A-890F-4A04-B0DA-D6A0479DAAE6}"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MX"/>
        </a:p>
      </dgm:t>
    </dgm:pt>
    <dgm:pt modelId="{D562D7DD-82AC-49B5-8492-1CF23BEBED49}">
      <dgm:prSet phldrT="[Texto]" custT="1"/>
      <dgm:spPr/>
      <dgm:t>
        <a:bodyPr/>
        <a:lstStyle/>
        <a:p>
          <a:r>
            <a:rPr lang="es-MX" sz="2000" dirty="0">
              <a:latin typeface="Corbel" panose="020B0503020204020204" pitchFamily="34" charset="0"/>
            </a:rPr>
            <a:t>Mensajes ofensivos.</a:t>
          </a:r>
        </a:p>
      </dgm:t>
    </dgm:pt>
    <dgm:pt modelId="{A8CD119F-5959-479A-B90E-8B448D965F89}" type="parTrans" cxnId="{D6D4290A-5DDC-4B91-AF1F-09F47B25975F}">
      <dgm:prSet/>
      <dgm:spPr/>
      <dgm:t>
        <a:bodyPr/>
        <a:lstStyle/>
        <a:p>
          <a:endParaRPr lang="es-MX"/>
        </a:p>
      </dgm:t>
    </dgm:pt>
    <dgm:pt modelId="{7428E9E3-AFEE-44AE-A19E-7CF9BC761A52}" type="sibTrans" cxnId="{D6D4290A-5DDC-4B91-AF1F-09F47B25975F}">
      <dgm:prSet/>
      <dgm:spPr/>
      <dgm:t>
        <a:bodyPr/>
        <a:lstStyle/>
        <a:p>
          <a:endParaRPr lang="es-MX"/>
        </a:p>
      </dgm:t>
    </dgm:pt>
    <dgm:pt modelId="{EA7AEC19-2D16-431F-92DE-9DEB54C3B302}">
      <dgm:prSet phldrT="[Texto]" custT="1"/>
      <dgm:spPr/>
      <dgm:t>
        <a:bodyPr/>
        <a:lstStyle/>
        <a:p>
          <a:r>
            <a:rPr lang="es-MX" sz="2000" dirty="0">
              <a:latin typeface="Corbel" panose="020B0503020204020204" pitchFamily="34" charset="0"/>
            </a:rPr>
            <a:t>Llamadas ofensivas.</a:t>
          </a:r>
        </a:p>
      </dgm:t>
    </dgm:pt>
    <dgm:pt modelId="{C1CBC2B4-9DE0-43ED-8E5A-9BDEAD09A715}" type="parTrans" cxnId="{F33A1180-72E6-4C7A-8654-A47952C38975}">
      <dgm:prSet/>
      <dgm:spPr/>
      <dgm:t>
        <a:bodyPr/>
        <a:lstStyle/>
        <a:p>
          <a:endParaRPr lang="es-MX"/>
        </a:p>
      </dgm:t>
    </dgm:pt>
    <dgm:pt modelId="{2CE8E003-8F90-4599-8B02-A1DDF6974B6F}" type="sibTrans" cxnId="{F33A1180-72E6-4C7A-8654-A47952C38975}">
      <dgm:prSet/>
      <dgm:spPr/>
      <dgm:t>
        <a:bodyPr/>
        <a:lstStyle/>
        <a:p>
          <a:endParaRPr lang="es-MX"/>
        </a:p>
      </dgm:t>
    </dgm:pt>
    <dgm:pt modelId="{A9BC1B45-67A0-42BF-97A9-08CA3D468BA6}">
      <dgm:prSet phldrT="[Texto]" custT="1"/>
      <dgm:spPr/>
      <dgm:t>
        <a:bodyPr/>
        <a:lstStyle/>
        <a:p>
          <a:r>
            <a:rPr lang="es-MX" sz="2000" dirty="0">
              <a:latin typeface="Corbel" panose="020B0503020204020204" pitchFamily="34" charset="0"/>
            </a:rPr>
            <a:t>Fotos o videos de contenido sexual.</a:t>
          </a:r>
        </a:p>
      </dgm:t>
    </dgm:pt>
    <dgm:pt modelId="{E8FD4FA5-24B8-4FE2-ADF4-ED6B27771FB8}" type="parTrans" cxnId="{579307FB-C120-4F9D-8FB1-4F1B24E2FDF7}">
      <dgm:prSet/>
      <dgm:spPr/>
      <dgm:t>
        <a:bodyPr/>
        <a:lstStyle/>
        <a:p>
          <a:endParaRPr lang="es-MX"/>
        </a:p>
      </dgm:t>
    </dgm:pt>
    <dgm:pt modelId="{7D74741E-8287-4228-AD21-28448401B423}" type="sibTrans" cxnId="{579307FB-C120-4F9D-8FB1-4F1B24E2FDF7}">
      <dgm:prSet/>
      <dgm:spPr/>
      <dgm:t>
        <a:bodyPr/>
        <a:lstStyle/>
        <a:p>
          <a:endParaRPr lang="es-MX"/>
        </a:p>
      </dgm:t>
    </dgm:pt>
    <dgm:pt modelId="{62532D0D-12B2-4C5A-8891-2BFA9D5051C1}">
      <dgm:prSet phldrT="[Texto]" custT="1"/>
      <dgm:spPr/>
      <dgm:t>
        <a:bodyPr/>
        <a:lstStyle/>
        <a:p>
          <a:r>
            <a:rPr lang="es-MX" sz="2000" dirty="0">
              <a:latin typeface="Corbel" panose="020B0503020204020204" pitchFamily="34" charset="0"/>
            </a:rPr>
            <a:t>Identidades falsas.</a:t>
          </a:r>
        </a:p>
      </dgm:t>
    </dgm:pt>
    <dgm:pt modelId="{3C38B5AD-63C3-47ED-9345-98E7CCFADA7D}" type="parTrans" cxnId="{4C4DC055-83A6-42ED-8B29-31AC3C55E5B3}">
      <dgm:prSet/>
      <dgm:spPr/>
      <dgm:t>
        <a:bodyPr/>
        <a:lstStyle/>
        <a:p>
          <a:endParaRPr lang="es-MX"/>
        </a:p>
      </dgm:t>
    </dgm:pt>
    <dgm:pt modelId="{5CBA52F1-DE7D-4885-B1DF-08D81A1BCFE4}" type="sibTrans" cxnId="{4C4DC055-83A6-42ED-8B29-31AC3C55E5B3}">
      <dgm:prSet/>
      <dgm:spPr/>
      <dgm:t>
        <a:bodyPr/>
        <a:lstStyle/>
        <a:p>
          <a:endParaRPr lang="es-MX"/>
        </a:p>
      </dgm:t>
    </dgm:pt>
    <dgm:pt modelId="{74140CDB-18E2-4D83-8BED-58A426AF0F22}">
      <dgm:prSet phldrT="[Texto]" custT="1"/>
      <dgm:spPr/>
      <dgm:t>
        <a:bodyPr/>
        <a:lstStyle/>
        <a:p>
          <a:r>
            <a:rPr lang="es-MX" sz="2000" dirty="0">
              <a:latin typeface="Corbel" panose="020B0503020204020204" pitchFamily="34" charset="0"/>
            </a:rPr>
            <a:t>Insinuaciones o propuestas sexuales.</a:t>
          </a:r>
        </a:p>
      </dgm:t>
    </dgm:pt>
    <dgm:pt modelId="{6730975F-61E8-4A81-8DEF-9CFC0F5FE8B3}" type="parTrans" cxnId="{523142F3-501F-4452-AA37-C1F6D59CBA9A}">
      <dgm:prSet/>
      <dgm:spPr/>
      <dgm:t>
        <a:bodyPr/>
        <a:lstStyle/>
        <a:p>
          <a:endParaRPr lang="es-MX"/>
        </a:p>
      </dgm:t>
    </dgm:pt>
    <dgm:pt modelId="{C96A2FBC-EE82-49FB-BDB0-A33B175A2718}" type="sibTrans" cxnId="{523142F3-501F-4452-AA37-C1F6D59CBA9A}">
      <dgm:prSet/>
      <dgm:spPr/>
      <dgm:t>
        <a:bodyPr/>
        <a:lstStyle/>
        <a:p>
          <a:endParaRPr lang="es-MX"/>
        </a:p>
      </dgm:t>
    </dgm:pt>
    <dgm:pt modelId="{0A875655-B7F5-4A28-8408-9913C0DF98EB}">
      <dgm:prSet phldrT="[Texto]" custT="1"/>
      <dgm:spPr/>
      <dgm:t>
        <a:bodyPr/>
        <a:lstStyle/>
        <a:p>
          <a:r>
            <a:rPr lang="es-MX" sz="2000" dirty="0">
              <a:latin typeface="Corbel" panose="020B0503020204020204" pitchFamily="34" charset="0"/>
            </a:rPr>
            <a:t>Suplantación de identidad.</a:t>
          </a:r>
        </a:p>
      </dgm:t>
    </dgm:pt>
    <dgm:pt modelId="{DA84383D-1874-4049-8B7D-486EF357D6C6}" type="parTrans" cxnId="{880A534D-014F-49D7-B90D-5240DF4A5E78}">
      <dgm:prSet/>
      <dgm:spPr/>
      <dgm:t>
        <a:bodyPr/>
        <a:lstStyle/>
        <a:p>
          <a:endParaRPr lang="es-MX"/>
        </a:p>
      </dgm:t>
    </dgm:pt>
    <dgm:pt modelId="{EDBD35C1-BAC6-418A-AAAE-BE7E21063BF2}" type="sibTrans" cxnId="{880A534D-014F-49D7-B90D-5240DF4A5E78}">
      <dgm:prSet/>
      <dgm:spPr/>
      <dgm:t>
        <a:bodyPr/>
        <a:lstStyle/>
        <a:p>
          <a:endParaRPr lang="es-MX"/>
        </a:p>
      </dgm:t>
    </dgm:pt>
    <dgm:pt modelId="{6AF68434-75EC-4E82-8133-D1F42C3B914F}">
      <dgm:prSet phldrT="[Texto]" custT="1"/>
      <dgm:spPr/>
      <dgm:t>
        <a:bodyPr/>
        <a:lstStyle/>
        <a:p>
          <a:r>
            <a:rPr lang="es-MX" sz="2000" dirty="0">
              <a:latin typeface="Corbel" panose="020B0503020204020204" pitchFamily="34" charset="0"/>
            </a:rPr>
            <a:t>Mensajes ofensivos.</a:t>
          </a:r>
        </a:p>
      </dgm:t>
    </dgm:pt>
    <dgm:pt modelId="{D5AA6ABC-AFB1-4428-A2EC-50C60A796D5C}" type="parTrans" cxnId="{FC76FD63-052E-4A29-8C79-66A41DC21781}">
      <dgm:prSet/>
      <dgm:spPr/>
      <dgm:t>
        <a:bodyPr/>
        <a:lstStyle/>
        <a:p>
          <a:endParaRPr lang="es-MX"/>
        </a:p>
      </dgm:t>
    </dgm:pt>
    <dgm:pt modelId="{9409C54C-8C08-4980-B061-71ECFD6F12EA}" type="sibTrans" cxnId="{FC76FD63-052E-4A29-8C79-66A41DC21781}">
      <dgm:prSet/>
      <dgm:spPr/>
      <dgm:t>
        <a:bodyPr/>
        <a:lstStyle/>
        <a:p>
          <a:endParaRPr lang="es-MX"/>
        </a:p>
      </dgm:t>
    </dgm:pt>
    <dgm:pt modelId="{851CE7B1-85DA-4ED3-BEF6-F165F42BE602}" type="pres">
      <dgm:prSet presAssocID="{CE87257A-890F-4A04-B0DA-D6A0479DAAE6}" presName="Name0" presStyleCnt="0">
        <dgm:presLayoutVars>
          <dgm:chMax val="7"/>
          <dgm:chPref val="7"/>
          <dgm:dir/>
        </dgm:presLayoutVars>
      </dgm:prSet>
      <dgm:spPr/>
    </dgm:pt>
    <dgm:pt modelId="{FC8CDE4C-6067-4A5E-81DF-18D8803EBB55}" type="pres">
      <dgm:prSet presAssocID="{CE87257A-890F-4A04-B0DA-D6A0479DAAE6}" presName="Name1" presStyleCnt="0"/>
      <dgm:spPr/>
    </dgm:pt>
    <dgm:pt modelId="{51C7BF11-3C7B-479B-B5BF-7895440D70B3}" type="pres">
      <dgm:prSet presAssocID="{CE87257A-890F-4A04-B0DA-D6A0479DAAE6}" presName="cycle" presStyleCnt="0"/>
      <dgm:spPr/>
    </dgm:pt>
    <dgm:pt modelId="{9897620B-CD66-4A1B-9E98-173C1F4D9B68}" type="pres">
      <dgm:prSet presAssocID="{CE87257A-890F-4A04-B0DA-D6A0479DAAE6}" presName="srcNode" presStyleLbl="node1" presStyleIdx="0" presStyleCnt="7"/>
      <dgm:spPr/>
    </dgm:pt>
    <dgm:pt modelId="{CADA4823-EDE5-48DF-BF50-4C70EA604689}" type="pres">
      <dgm:prSet presAssocID="{CE87257A-890F-4A04-B0DA-D6A0479DAAE6}" presName="conn" presStyleLbl="parChTrans1D2" presStyleIdx="0" presStyleCnt="1"/>
      <dgm:spPr/>
    </dgm:pt>
    <dgm:pt modelId="{48F8C143-535A-4FDB-BA66-D68D976CCCAC}" type="pres">
      <dgm:prSet presAssocID="{CE87257A-890F-4A04-B0DA-D6A0479DAAE6}" presName="extraNode" presStyleLbl="node1" presStyleIdx="0" presStyleCnt="7"/>
      <dgm:spPr/>
    </dgm:pt>
    <dgm:pt modelId="{411BEFA8-63EF-4A8D-9534-CEBB346231CC}" type="pres">
      <dgm:prSet presAssocID="{CE87257A-890F-4A04-B0DA-D6A0479DAAE6}" presName="dstNode" presStyleLbl="node1" presStyleIdx="0" presStyleCnt="7"/>
      <dgm:spPr/>
    </dgm:pt>
    <dgm:pt modelId="{14B24C44-EB7E-4C5C-AAB7-ACC1B13FA889}" type="pres">
      <dgm:prSet presAssocID="{D562D7DD-82AC-49B5-8492-1CF23BEBED49}" presName="text_1" presStyleLbl="node1" presStyleIdx="0" presStyleCnt="7">
        <dgm:presLayoutVars>
          <dgm:bulletEnabled val="1"/>
        </dgm:presLayoutVars>
      </dgm:prSet>
      <dgm:spPr/>
    </dgm:pt>
    <dgm:pt modelId="{52B17C3E-D4C4-4F0D-8A5A-4188D87D91E1}" type="pres">
      <dgm:prSet presAssocID="{D562D7DD-82AC-49B5-8492-1CF23BEBED49}" presName="accent_1" presStyleCnt="0"/>
      <dgm:spPr/>
    </dgm:pt>
    <dgm:pt modelId="{A7EC280A-E4BD-4E74-B46C-48271D842564}" type="pres">
      <dgm:prSet presAssocID="{D562D7DD-82AC-49B5-8492-1CF23BEBED49}" presName="accentRepeatNode" presStyleLbl="solidFgAcc1" presStyleIdx="0" presStyleCnt="7"/>
      <dgm:spPr>
        <a:blipFill rotWithShape="0">
          <a:blip xmlns:r="http://schemas.openxmlformats.org/officeDocument/2006/relationships" r:embed="rId1"/>
          <a:srcRect/>
          <a:stretch>
            <a:fillRect l="-25000" r="-25000"/>
          </a:stretch>
        </a:blipFill>
      </dgm:spPr>
    </dgm:pt>
    <dgm:pt modelId="{79CA7093-0783-47A3-87EA-904A74A7BA15}" type="pres">
      <dgm:prSet presAssocID="{EA7AEC19-2D16-431F-92DE-9DEB54C3B302}" presName="text_2" presStyleLbl="node1" presStyleIdx="1" presStyleCnt="7">
        <dgm:presLayoutVars>
          <dgm:bulletEnabled val="1"/>
        </dgm:presLayoutVars>
      </dgm:prSet>
      <dgm:spPr/>
    </dgm:pt>
    <dgm:pt modelId="{02BA3C79-9A94-4434-8774-57018188DAB0}" type="pres">
      <dgm:prSet presAssocID="{EA7AEC19-2D16-431F-92DE-9DEB54C3B302}" presName="accent_2" presStyleCnt="0"/>
      <dgm:spPr/>
    </dgm:pt>
    <dgm:pt modelId="{B578121E-C981-4D2C-AD31-1F975BE10D41}" type="pres">
      <dgm:prSet presAssocID="{EA7AEC19-2D16-431F-92DE-9DEB54C3B302}" presName="accentRepeatNode" presStyleLbl="solidFgAcc1" presStyleIdx="1" presStyleCnt="7"/>
      <dgm:spPr/>
    </dgm:pt>
    <dgm:pt modelId="{B09B7798-614A-447F-B1B4-6E62B8876267}" type="pres">
      <dgm:prSet presAssocID="{A9BC1B45-67A0-42BF-97A9-08CA3D468BA6}" presName="text_3" presStyleLbl="node1" presStyleIdx="2" presStyleCnt="7">
        <dgm:presLayoutVars>
          <dgm:bulletEnabled val="1"/>
        </dgm:presLayoutVars>
      </dgm:prSet>
      <dgm:spPr/>
    </dgm:pt>
    <dgm:pt modelId="{B7A40BA0-882A-4200-9A16-16E7AD71F33D}" type="pres">
      <dgm:prSet presAssocID="{A9BC1B45-67A0-42BF-97A9-08CA3D468BA6}" presName="accent_3" presStyleCnt="0"/>
      <dgm:spPr/>
    </dgm:pt>
    <dgm:pt modelId="{F926F263-97C9-411A-AB98-9BFDBEBB456F}" type="pres">
      <dgm:prSet presAssocID="{A9BC1B45-67A0-42BF-97A9-08CA3D468BA6}" presName="accentRepeatNode" presStyleLbl="solidFgAcc1" presStyleIdx="2" presStyleCnt="7"/>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440481B-32E6-4611-9165-4A2FEF8A129D}" type="pres">
      <dgm:prSet presAssocID="{62532D0D-12B2-4C5A-8891-2BFA9D5051C1}" presName="text_4" presStyleLbl="node1" presStyleIdx="3" presStyleCnt="7">
        <dgm:presLayoutVars>
          <dgm:bulletEnabled val="1"/>
        </dgm:presLayoutVars>
      </dgm:prSet>
      <dgm:spPr/>
    </dgm:pt>
    <dgm:pt modelId="{0DEC6715-46DD-4087-B825-BB4C0EF2C472}" type="pres">
      <dgm:prSet presAssocID="{62532D0D-12B2-4C5A-8891-2BFA9D5051C1}" presName="accent_4" presStyleCnt="0"/>
      <dgm:spPr/>
    </dgm:pt>
    <dgm:pt modelId="{8D0C3090-DD25-4F77-81A1-9C8FEC1DC284}" type="pres">
      <dgm:prSet presAssocID="{62532D0D-12B2-4C5A-8891-2BFA9D5051C1}" presName="accentRepeatNode" presStyleLbl="solidFgAcc1" presStyleIdx="3" presStyleCnt="7"/>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D9E12273-D298-4D6D-BDC2-3BEBA4F40C0B}" type="pres">
      <dgm:prSet presAssocID="{74140CDB-18E2-4D83-8BED-58A426AF0F22}" presName="text_5" presStyleLbl="node1" presStyleIdx="4" presStyleCnt="7">
        <dgm:presLayoutVars>
          <dgm:bulletEnabled val="1"/>
        </dgm:presLayoutVars>
      </dgm:prSet>
      <dgm:spPr/>
    </dgm:pt>
    <dgm:pt modelId="{07CD91F1-E03D-4100-AA4A-3383D6B6E1E8}" type="pres">
      <dgm:prSet presAssocID="{74140CDB-18E2-4D83-8BED-58A426AF0F22}" presName="accent_5" presStyleCnt="0"/>
      <dgm:spPr/>
    </dgm:pt>
    <dgm:pt modelId="{D0FABC9F-0783-4EED-A2EB-8F6B4009E375}" type="pres">
      <dgm:prSet presAssocID="{74140CDB-18E2-4D83-8BED-58A426AF0F22}" presName="accentRepeatNode" presStyleLbl="solidFgAcc1" presStyleIdx="4" presStyleCnt="7"/>
      <dgm:spPr/>
    </dgm:pt>
    <dgm:pt modelId="{BED8CB70-2823-46DE-B177-7A6218486479}" type="pres">
      <dgm:prSet presAssocID="{0A875655-B7F5-4A28-8408-9913C0DF98EB}" presName="text_6" presStyleLbl="node1" presStyleIdx="5" presStyleCnt="7">
        <dgm:presLayoutVars>
          <dgm:bulletEnabled val="1"/>
        </dgm:presLayoutVars>
      </dgm:prSet>
      <dgm:spPr/>
    </dgm:pt>
    <dgm:pt modelId="{09C476D1-62D1-41A3-A248-F255AB3B1F0B}" type="pres">
      <dgm:prSet presAssocID="{0A875655-B7F5-4A28-8408-9913C0DF98EB}" presName="accent_6" presStyleCnt="0"/>
      <dgm:spPr/>
    </dgm:pt>
    <dgm:pt modelId="{63CDBC80-D250-46D8-A5EF-D68B4CCBED72}" type="pres">
      <dgm:prSet presAssocID="{0A875655-B7F5-4A28-8408-9913C0DF98EB}" presName="accentRepeatNode" presStyleLbl="solidFgAcc1" presStyleIdx="5" presStyleCnt="7"/>
      <dgm:spPr>
        <a:blipFill rotWithShape="0">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AA1E2C30-FF38-49EF-90B2-ED7BE3ED933E}" type="pres">
      <dgm:prSet presAssocID="{6AF68434-75EC-4E82-8133-D1F42C3B914F}" presName="text_7" presStyleLbl="node1" presStyleIdx="6" presStyleCnt="7">
        <dgm:presLayoutVars>
          <dgm:bulletEnabled val="1"/>
        </dgm:presLayoutVars>
      </dgm:prSet>
      <dgm:spPr/>
    </dgm:pt>
    <dgm:pt modelId="{D34B25BD-C382-4413-8C65-82CA178184A1}" type="pres">
      <dgm:prSet presAssocID="{6AF68434-75EC-4E82-8133-D1F42C3B914F}" presName="accent_7" presStyleCnt="0"/>
      <dgm:spPr/>
    </dgm:pt>
    <dgm:pt modelId="{ED413816-A5CF-4F63-95A4-99EACEB717C5}" type="pres">
      <dgm:prSet presAssocID="{6AF68434-75EC-4E82-8133-D1F42C3B914F}" presName="accentRepeatNode" presStyleLbl="solidFgAcc1" presStyleIdx="6" presStyleCnt="7"/>
      <dgm:spPr>
        <a:blipFill rotWithShape="0">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D6D4290A-5DDC-4B91-AF1F-09F47B25975F}" srcId="{CE87257A-890F-4A04-B0DA-D6A0479DAAE6}" destId="{D562D7DD-82AC-49B5-8492-1CF23BEBED49}" srcOrd="0" destOrd="0" parTransId="{A8CD119F-5959-479A-B90E-8B448D965F89}" sibTransId="{7428E9E3-AFEE-44AE-A19E-7CF9BC761A52}"/>
    <dgm:cxn modelId="{4A0FA25B-1C3E-4AEB-BB5B-CF132E39914D}" type="presOf" srcId="{0A875655-B7F5-4A28-8408-9913C0DF98EB}" destId="{BED8CB70-2823-46DE-B177-7A6218486479}" srcOrd="0" destOrd="0" presId="urn:microsoft.com/office/officeart/2008/layout/VerticalCurvedList"/>
    <dgm:cxn modelId="{FC76FD63-052E-4A29-8C79-66A41DC21781}" srcId="{CE87257A-890F-4A04-B0DA-D6A0479DAAE6}" destId="{6AF68434-75EC-4E82-8133-D1F42C3B914F}" srcOrd="6" destOrd="0" parTransId="{D5AA6ABC-AFB1-4428-A2EC-50C60A796D5C}" sibTransId="{9409C54C-8C08-4980-B061-71ECFD6F12EA}"/>
    <dgm:cxn modelId="{880A534D-014F-49D7-B90D-5240DF4A5E78}" srcId="{CE87257A-890F-4A04-B0DA-D6A0479DAAE6}" destId="{0A875655-B7F5-4A28-8408-9913C0DF98EB}" srcOrd="5" destOrd="0" parTransId="{DA84383D-1874-4049-8B7D-486EF357D6C6}" sibTransId="{EDBD35C1-BAC6-418A-AAAE-BE7E21063BF2}"/>
    <dgm:cxn modelId="{34484D6E-ABA7-4306-AF7A-34FA5A2836F8}" type="presOf" srcId="{74140CDB-18E2-4D83-8BED-58A426AF0F22}" destId="{D9E12273-D298-4D6D-BDC2-3BEBA4F40C0B}" srcOrd="0" destOrd="0" presId="urn:microsoft.com/office/officeart/2008/layout/VerticalCurvedList"/>
    <dgm:cxn modelId="{29120B6F-5CA3-4F31-9620-9DA6616B9C60}" type="presOf" srcId="{7428E9E3-AFEE-44AE-A19E-7CF9BC761A52}" destId="{CADA4823-EDE5-48DF-BF50-4C70EA604689}" srcOrd="0" destOrd="0" presId="urn:microsoft.com/office/officeart/2008/layout/VerticalCurvedList"/>
    <dgm:cxn modelId="{4C4DC055-83A6-42ED-8B29-31AC3C55E5B3}" srcId="{CE87257A-890F-4A04-B0DA-D6A0479DAAE6}" destId="{62532D0D-12B2-4C5A-8891-2BFA9D5051C1}" srcOrd="3" destOrd="0" parTransId="{3C38B5AD-63C3-47ED-9345-98E7CCFADA7D}" sibTransId="{5CBA52F1-DE7D-4885-B1DF-08D81A1BCFE4}"/>
    <dgm:cxn modelId="{87DAFA57-09EA-46AB-B842-3024AE9BA886}" type="presOf" srcId="{6AF68434-75EC-4E82-8133-D1F42C3B914F}" destId="{AA1E2C30-FF38-49EF-90B2-ED7BE3ED933E}" srcOrd="0" destOrd="0" presId="urn:microsoft.com/office/officeart/2008/layout/VerticalCurvedList"/>
    <dgm:cxn modelId="{F33A1180-72E6-4C7A-8654-A47952C38975}" srcId="{CE87257A-890F-4A04-B0DA-D6A0479DAAE6}" destId="{EA7AEC19-2D16-431F-92DE-9DEB54C3B302}" srcOrd="1" destOrd="0" parTransId="{C1CBC2B4-9DE0-43ED-8E5A-9BDEAD09A715}" sibTransId="{2CE8E003-8F90-4599-8B02-A1DDF6974B6F}"/>
    <dgm:cxn modelId="{BD02C781-F009-4606-8ABB-E474B4B0AA40}" type="presOf" srcId="{D562D7DD-82AC-49B5-8492-1CF23BEBED49}" destId="{14B24C44-EB7E-4C5C-AAB7-ACC1B13FA889}" srcOrd="0" destOrd="0" presId="urn:microsoft.com/office/officeart/2008/layout/VerticalCurvedList"/>
    <dgm:cxn modelId="{D03672BF-42D5-408D-9ACF-29A540271C4E}" type="presOf" srcId="{A9BC1B45-67A0-42BF-97A9-08CA3D468BA6}" destId="{B09B7798-614A-447F-B1B4-6E62B8876267}" srcOrd="0" destOrd="0" presId="urn:microsoft.com/office/officeart/2008/layout/VerticalCurvedList"/>
    <dgm:cxn modelId="{B7E4C7DD-E18B-4E62-9DE3-9AA8F975F7F8}" type="presOf" srcId="{EA7AEC19-2D16-431F-92DE-9DEB54C3B302}" destId="{79CA7093-0783-47A3-87EA-904A74A7BA15}" srcOrd="0" destOrd="0" presId="urn:microsoft.com/office/officeart/2008/layout/VerticalCurvedList"/>
    <dgm:cxn modelId="{523142F3-501F-4452-AA37-C1F6D59CBA9A}" srcId="{CE87257A-890F-4A04-B0DA-D6A0479DAAE6}" destId="{74140CDB-18E2-4D83-8BED-58A426AF0F22}" srcOrd="4" destOrd="0" parTransId="{6730975F-61E8-4A81-8DEF-9CFC0F5FE8B3}" sibTransId="{C96A2FBC-EE82-49FB-BDB0-A33B175A2718}"/>
    <dgm:cxn modelId="{83D3CFF6-6F67-4A68-93DB-6FD9A8EA4136}" type="presOf" srcId="{62532D0D-12B2-4C5A-8891-2BFA9D5051C1}" destId="{D440481B-32E6-4611-9165-4A2FEF8A129D}" srcOrd="0" destOrd="0" presId="urn:microsoft.com/office/officeart/2008/layout/VerticalCurvedList"/>
    <dgm:cxn modelId="{019FCEF9-7AC4-4AC3-AFA1-81B25CEE8615}" type="presOf" srcId="{CE87257A-890F-4A04-B0DA-D6A0479DAAE6}" destId="{851CE7B1-85DA-4ED3-BEF6-F165F42BE602}" srcOrd="0" destOrd="0" presId="urn:microsoft.com/office/officeart/2008/layout/VerticalCurvedList"/>
    <dgm:cxn modelId="{579307FB-C120-4F9D-8FB1-4F1B24E2FDF7}" srcId="{CE87257A-890F-4A04-B0DA-D6A0479DAAE6}" destId="{A9BC1B45-67A0-42BF-97A9-08CA3D468BA6}" srcOrd="2" destOrd="0" parTransId="{E8FD4FA5-24B8-4FE2-ADF4-ED6B27771FB8}" sibTransId="{7D74741E-8287-4228-AD21-28448401B423}"/>
    <dgm:cxn modelId="{D6F12412-094D-48CE-8C5D-D26FFFB01ACD}" type="presParOf" srcId="{851CE7B1-85DA-4ED3-BEF6-F165F42BE602}" destId="{FC8CDE4C-6067-4A5E-81DF-18D8803EBB55}" srcOrd="0" destOrd="0" presId="urn:microsoft.com/office/officeart/2008/layout/VerticalCurvedList"/>
    <dgm:cxn modelId="{654E22D9-9331-4F62-8257-70ADC501049E}" type="presParOf" srcId="{FC8CDE4C-6067-4A5E-81DF-18D8803EBB55}" destId="{51C7BF11-3C7B-479B-B5BF-7895440D70B3}" srcOrd="0" destOrd="0" presId="urn:microsoft.com/office/officeart/2008/layout/VerticalCurvedList"/>
    <dgm:cxn modelId="{B146B76D-9932-4EB3-8098-605C71D9DE2C}" type="presParOf" srcId="{51C7BF11-3C7B-479B-B5BF-7895440D70B3}" destId="{9897620B-CD66-4A1B-9E98-173C1F4D9B68}" srcOrd="0" destOrd="0" presId="urn:microsoft.com/office/officeart/2008/layout/VerticalCurvedList"/>
    <dgm:cxn modelId="{9D0BDCC0-8792-4A1A-8F4F-9A96235D4EF0}" type="presParOf" srcId="{51C7BF11-3C7B-479B-B5BF-7895440D70B3}" destId="{CADA4823-EDE5-48DF-BF50-4C70EA604689}" srcOrd="1" destOrd="0" presId="urn:microsoft.com/office/officeart/2008/layout/VerticalCurvedList"/>
    <dgm:cxn modelId="{708A9E8B-1E28-4F35-9288-18E9AE902032}" type="presParOf" srcId="{51C7BF11-3C7B-479B-B5BF-7895440D70B3}" destId="{48F8C143-535A-4FDB-BA66-D68D976CCCAC}" srcOrd="2" destOrd="0" presId="urn:microsoft.com/office/officeart/2008/layout/VerticalCurvedList"/>
    <dgm:cxn modelId="{B2FA609C-4AAD-4AAA-9C41-D2AA5EFAEA85}" type="presParOf" srcId="{51C7BF11-3C7B-479B-B5BF-7895440D70B3}" destId="{411BEFA8-63EF-4A8D-9534-CEBB346231CC}" srcOrd="3" destOrd="0" presId="urn:microsoft.com/office/officeart/2008/layout/VerticalCurvedList"/>
    <dgm:cxn modelId="{3598BEF9-418E-4F71-ABB2-6CC998598C24}" type="presParOf" srcId="{FC8CDE4C-6067-4A5E-81DF-18D8803EBB55}" destId="{14B24C44-EB7E-4C5C-AAB7-ACC1B13FA889}" srcOrd="1" destOrd="0" presId="urn:microsoft.com/office/officeart/2008/layout/VerticalCurvedList"/>
    <dgm:cxn modelId="{CE8FA7FB-7712-4722-9701-F24D3136B949}" type="presParOf" srcId="{FC8CDE4C-6067-4A5E-81DF-18D8803EBB55}" destId="{52B17C3E-D4C4-4F0D-8A5A-4188D87D91E1}" srcOrd="2" destOrd="0" presId="urn:microsoft.com/office/officeart/2008/layout/VerticalCurvedList"/>
    <dgm:cxn modelId="{467076CF-D005-4E10-AE6B-832AD2AA6330}" type="presParOf" srcId="{52B17C3E-D4C4-4F0D-8A5A-4188D87D91E1}" destId="{A7EC280A-E4BD-4E74-B46C-48271D842564}" srcOrd="0" destOrd="0" presId="urn:microsoft.com/office/officeart/2008/layout/VerticalCurvedList"/>
    <dgm:cxn modelId="{8134F3AE-B57A-4806-9C19-0D691A1E67D5}" type="presParOf" srcId="{FC8CDE4C-6067-4A5E-81DF-18D8803EBB55}" destId="{79CA7093-0783-47A3-87EA-904A74A7BA15}" srcOrd="3" destOrd="0" presId="urn:microsoft.com/office/officeart/2008/layout/VerticalCurvedList"/>
    <dgm:cxn modelId="{1801E3C5-2E1B-4E92-831F-B11DD0910B0F}" type="presParOf" srcId="{FC8CDE4C-6067-4A5E-81DF-18D8803EBB55}" destId="{02BA3C79-9A94-4434-8774-57018188DAB0}" srcOrd="4" destOrd="0" presId="urn:microsoft.com/office/officeart/2008/layout/VerticalCurvedList"/>
    <dgm:cxn modelId="{35CF50A7-7B0C-40EC-A495-1955CEA2A43E}" type="presParOf" srcId="{02BA3C79-9A94-4434-8774-57018188DAB0}" destId="{B578121E-C981-4D2C-AD31-1F975BE10D41}" srcOrd="0" destOrd="0" presId="urn:microsoft.com/office/officeart/2008/layout/VerticalCurvedList"/>
    <dgm:cxn modelId="{618E80EF-858B-4D1D-B06A-7B5F1A3ED259}" type="presParOf" srcId="{FC8CDE4C-6067-4A5E-81DF-18D8803EBB55}" destId="{B09B7798-614A-447F-B1B4-6E62B8876267}" srcOrd="5" destOrd="0" presId="urn:microsoft.com/office/officeart/2008/layout/VerticalCurvedList"/>
    <dgm:cxn modelId="{9700D00A-4146-4D22-9C8D-7D4B3C9770F2}" type="presParOf" srcId="{FC8CDE4C-6067-4A5E-81DF-18D8803EBB55}" destId="{B7A40BA0-882A-4200-9A16-16E7AD71F33D}" srcOrd="6" destOrd="0" presId="urn:microsoft.com/office/officeart/2008/layout/VerticalCurvedList"/>
    <dgm:cxn modelId="{C9247900-35B2-4F7E-A172-EED5121CEBEE}" type="presParOf" srcId="{B7A40BA0-882A-4200-9A16-16E7AD71F33D}" destId="{F926F263-97C9-411A-AB98-9BFDBEBB456F}" srcOrd="0" destOrd="0" presId="urn:microsoft.com/office/officeart/2008/layout/VerticalCurvedList"/>
    <dgm:cxn modelId="{6C3D8A97-DFA1-4FB4-97E9-783124C44FFE}" type="presParOf" srcId="{FC8CDE4C-6067-4A5E-81DF-18D8803EBB55}" destId="{D440481B-32E6-4611-9165-4A2FEF8A129D}" srcOrd="7" destOrd="0" presId="urn:microsoft.com/office/officeart/2008/layout/VerticalCurvedList"/>
    <dgm:cxn modelId="{DD6C7052-73E6-4456-9968-011F1143258B}" type="presParOf" srcId="{FC8CDE4C-6067-4A5E-81DF-18D8803EBB55}" destId="{0DEC6715-46DD-4087-B825-BB4C0EF2C472}" srcOrd="8" destOrd="0" presId="urn:microsoft.com/office/officeart/2008/layout/VerticalCurvedList"/>
    <dgm:cxn modelId="{EDDCAA16-670E-4636-9FA0-CDFE5AA2125F}" type="presParOf" srcId="{0DEC6715-46DD-4087-B825-BB4C0EF2C472}" destId="{8D0C3090-DD25-4F77-81A1-9C8FEC1DC284}" srcOrd="0" destOrd="0" presId="urn:microsoft.com/office/officeart/2008/layout/VerticalCurvedList"/>
    <dgm:cxn modelId="{C3F75280-877A-4EB7-A642-AF7347B19F65}" type="presParOf" srcId="{FC8CDE4C-6067-4A5E-81DF-18D8803EBB55}" destId="{D9E12273-D298-4D6D-BDC2-3BEBA4F40C0B}" srcOrd="9" destOrd="0" presId="urn:microsoft.com/office/officeart/2008/layout/VerticalCurvedList"/>
    <dgm:cxn modelId="{4E04F61E-750C-4583-9048-8E92EA78D617}" type="presParOf" srcId="{FC8CDE4C-6067-4A5E-81DF-18D8803EBB55}" destId="{07CD91F1-E03D-4100-AA4A-3383D6B6E1E8}" srcOrd="10" destOrd="0" presId="urn:microsoft.com/office/officeart/2008/layout/VerticalCurvedList"/>
    <dgm:cxn modelId="{B6384E94-C83E-44BE-8471-D5E44AF8183D}" type="presParOf" srcId="{07CD91F1-E03D-4100-AA4A-3383D6B6E1E8}" destId="{D0FABC9F-0783-4EED-A2EB-8F6B4009E375}" srcOrd="0" destOrd="0" presId="urn:microsoft.com/office/officeart/2008/layout/VerticalCurvedList"/>
    <dgm:cxn modelId="{1E8200C5-8B34-4DF0-8B60-F6CFA96F9A57}" type="presParOf" srcId="{FC8CDE4C-6067-4A5E-81DF-18D8803EBB55}" destId="{BED8CB70-2823-46DE-B177-7A6218486479}" srcOrd="11" destOrd="0" presId="urn:microsoft.com/office/officeart/2008/layout/VerticalCurvedList"/>
    <dgm:cxn modelId="{4FF81CC7-C604-4FAB-9061-19F761F102B9}" type="presParOf" srcId="{FC8CDE4C-6067-4A5E-81DF-18D8803EBB55}" destId="{09C476D1-62D1-41A3-A248-F255AB3B1F0B}" srcOrd="12" destOrd="0" presId="urn:microsoft.com/office/officeart/2008/layout/VerticalCurvedList"/>
    <dgm:cxn modelId="{D93690DE-8792-4F48-B598-A2E204922D02}" type="presParOf" srcId="{09C476D1-62D1-41A3-A248-F255AB3B1F0B}" destId="{63CDBC80-D250-46D8-A5EF-D68B4CCBED72}" srcOrd="0" destOrd="0" presId="urn:microsoft.com/office/officeart/2008/layout/VerticalCurvedList"/>
    <dgm:cxn modelId="{1F429547-110D-4E4D-B66B-92CA27A0BB3B}" type="presParOf" srcId="{FC8CDE4C-6067-4A5E-81DF-18D8803EBB55}" destId="{AA1E2C30-FF38-49EF-90B2-ED7BE3ED933E}" srcOrd="13" destOrd="0" presId="urn:microsoft.com/office/officeart/2008/layout/VerticalCurvedList"/>
    <dgm:cxn modelId="{49EE3491-E561-46BA-9AAD-F244F56DF26A}" type="presParOf" srcId="{FC8CDE4C-6067-4A5E-81DF-18D8803EBB55}" destId="{D34B25BD-C382-4413-8C65-82CA178184A1}" srcOrd="14" destOrd="0" presId="urn:microsoft.com/office/officeart/2008/layout/VerticalCurvedList"/>
    <dgm:cxn modelId="{05961EF7-0E85-4353-8179-E9C0FAA3E96F}" type="presParOf" srcId="{D34B25BD-C382-4413-8C65-82CA178184A1}" destId="{ED413816-A5CF-4F63-95A4-99EACEB717C5}"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F54D-CCF3-4F72-8013-5760C9E10911}">
      <dsp:nvSpPr>
        <dsp:cNvPr id="0" name=""/>
        <dsp:cNvSpPr/>
      </dsp:nvSpPr>
      <dsp:spPr>
        <a:xfrm>
          <a:off x="0" y="1198636"/>
          <a:ext cx="4672819" cy="397930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8C69C-8AAF-48EA-BBDF-822198CEB1BF}">
      <dsp:nvSpPr>
        <dsp:cNvPr id="0" name=""/>
        <dsp:cNvSpPr/>
      </dsp:nvSpPr>
      <dsp:spPr>
        <a:xfrm>
          <a:off x="134140" y="2364608"/>
          <a:ext cx="3401835" cy="15893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Corbel" panose="020B0503020204020204" pitchFamily="34" charset="0"/>
            </a:rPr>
            <a:t>Una encuesta en la que reportan que: “la población de 12 a 59 años de edad ha vivido ciberacoso a través de:</a:t>
          </a:r>
        </a:p>
      </dsp:txBody>
      <dsp:txXfrm>
        <a:off x="211725" y="2442193"/>
        <a:ext cx="3246665" cy="1434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4823-EDE5-48DF-BF50-4C70EA604689}">
      <dsp:nvSpPr>
        <dsp:cNvPr id="0" name=""/>
        <dsp:cNvSpPr/>
      </dsp:nvSpPr>
      <dsp:spPr>
        <a:xfrm>
          <a:off x="-6122738" y="-937410"/>
          <a:ext cx="7293488" cy="7293488"/>
        </a:xfrm>
        <a:prstGeom prst="blockArc">
          <a:avLst>
            <a:gd name="adj1" fmla="val 18900000"/>
            <a:gd name="adj2" fmla="val 2700000"/>
            <a:gd name="adj3" fmla="val 2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24C44-EB7E-4C5C-AAB7-ACC1B13FA889}">
      <dsp:nvSpPr>
        <dsp:cNvPr id="0" name=""/>
        <dsp:cNvSpPr/>
      </dsp:nvSpPr>
      <dsp:spPr>
        <a:xfrm>
          <a:off x="380119" y="246332"/>
          <a:ext cx="4003427" cy="49244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Mensajes ofensivos.</a:t>
          </a:r>
        </a:p>
      </dsp:txBody>
      <dsp:txXfrm>
        <a:off x="380119" y="246332"/>
        <a:ext cx="4003427" cy="492448"/>
      </dsp:txXfrm>
    </dsp:sp>
    <dsp:sp modelId="{A7EC280A-E4BD-4E74-B46C-48271D842564}">
      <dsp:nvSpPr>
        <dsp:cNvPr id="0" name=""/>
        <dsp:cNvSpPr/>
      </dsp:nvSpPr>
      <dsp:spPr>
        <a:xfrm>
          <a:off x="72339" y="184776"/>
          <a:ext cx="615560" cy="615560"/>
        </a:xfrm>
        <a:prstGeom prst="ellipse">
          <a:avLst/>
        </a:prstGeom>
        <a:blipFill rotWithShape="0">
          <a:blip xmlns:r="http://schemas.openxmlformats.org/officeDocument/2006/relationships" r:embed="rId1"/>
          <a:srcRect/>
          <a:stretch>
            <a:fillRect l="-25000" r="-25000"/>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9CA7093-0783-47A3-87EA-904A74A7BA15}">
      <dsp:nvSpPr>
        <dsp:cNvPr id="0" name=""/>
        <dsp:cNvSpPr/>
      </dsp:nvSpPr>
      <dsp:spPr>
        <a:xfrm>
          <a:off x="826075" y="985438"/>
          <a:ext cx="3557471" cy="49244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Llamadas ofensivas.</a:t>
          </a:r>
        </a:p>
      </dsp:txBody>
      <dsp:txXfrm>
        <a:off x="826075" y="985438"/>
        <a:ext cx="3557471" cy="492448"/>
      </dsp:txXfrm>
    </dsp:sp>
    <dsp:sp modelId="{B578121E-C981-4D2C-AD31-1F975BE10D41}">
      <dsp:nvSpPr>
        <dsp:cNvPr id="0" name=""/>
        <dsp:cNvSpPr/>
      </dsp:nvSpPr>
      <dsp:spPr>
        <a:xfrm>
          <a:off x="518295" y="923882"/>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09B7798-614A-447F-B1B4-6E62B8876267}">
      <dsp:nvSpPr>
        <dsp:cNvPr id="0" name=""/>
        <dsp:cNvSpPr/>
      </dsp:nvSpPr>
      <dsp:spPr>
        <a:xfrm>
          <a:off x="1070457" y="1724003"/>
          <a:ext cx="3313089" cy="49244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Fotos o videos de contenido sexual.</a:t>
          </a:r>
        </a:p>
      </dsp:txBody>
      <dsp:txXfrm>
        <a:off x="1070457" y="1724003"/>
        <a:ext cx="3313089" cy="492448"/>
      </dsp:txXfrm>
    </dsp:sp>
    <dsp:sp modelId="{F926F263-97C9-411A-AB98-9BFDBEBB456F}">
      <dsp:nvSpPr>
        <dsp:cNvPr id="0" name=""/>
        <dsp:cNvSpPr/>
      </dsp:nvSpPr>
      <dsp:spPr>
        <a:xfrm>
          <a:off x="762677" y="1662447"/>
          <a:ext cx="615560" cy="615560"/>
        </a:xfrm>
        <a:prstGeom prst="ellipse">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40481B-32E6-4611-9165-4A2FEF8A129D}">
      <dsp:nvSpPr>
        <dsp:cNvPr id="0" name=""/>
        <dsp:cNvSpPr/>
      </dsp:nvSpPr>
      <dsp:spPr>
        <a:xfrm>
          <a:off x="1148486" y="2463109"/>
          <a:ext cx="3235060" cy="49244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Identidades falsas.</a:t>
          </a:r>
        </a:p>
      </dsp:txBody>
      <dsp:txXfrm>
        <a:off x="1148486" y="2463109"/>
        <a:ext cx="3235060" cy="492448"/>
      </dsp:txXfrm>
    </dsp:sp>
    <dsp:sp modelId="{8D0C3090-DD25-4F77-81A1-9C8FEC1DC284}">
      <dsp:nvSpPr>
        <dsp:cNvPr id="0" name=""/>
        <dsp:cNvSpPr/>
      </dsp:nvSpPr>
      <dsp:spPr>
        <a:xfrm>
          <a:off x="840706" y="2401553"/>
          <a:ext cx="615560" cy="615560"/>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E12273-D298-4D6D-BDC2-3BEBA4F40C0B}">
      <dsp:nvSpPr>
        <dsp:cNvPr id="0" name=""/>
        <dsp:cNvSpPr/>
      </dsp:nvSpPr>
      <dsp:spPr>
        <a:xfrm>
          <a:off x="1070457" y="3202215"/>
          <a:ext cx="3313089"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Insinuaciones o propuestas sexuales.</a:t>
          </a:r>
        </a:p>
      </dsp:txBody>
      <dsp:txXfrm>
        <a:off x="1070457" y="3202215"/>
        <a:ext cx="3313089" cy="492448"/>
      </dsp:txXfrm>
    </dsp:sp>
    <dsp:sp modelId="{D0FABC9F-0783-4EED-A2EB-8F6B4009E375}">
      <dsp:nvSpPr>
        <dsp:cNvPr id="0" name=""/>
        <dsp:cNvSpPr/>
      </dsp:nvSpPr>
      <dsp:spPr>
        <a:xfrm>
          <a:off x="762677" y="3140659"/>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ED8CB70-2823-46DE-B177-7A6218486479}">
      <dsp:nvSpPr>
        <dsp:cNvPr id="0" name=""/>
        <dsp:cNvSpPr/>
      </dsp:nvSpPr>
      <dsp:spPr>
        <a:xfrm>
          <a:off x="826075" y="3940779"/>
          <a:ext cx="3557471" cy="49244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Suplantación de identidad.</a:t>
          </a:r>
        </a:p>
      </dsp:txBody>
      <dsp:txXfrm>
        <a:off x="826075" y="3940779"/>
        <a:ext cx="3557471" cy="492448"/>
      </dsp:txXfrm>
    </dsp:sp>
    <dsp:sp modelId="{63CDBC80-D250-46D8-A5EF-D68B4CCBED72}">
      <dsp:nvSpPr>
        <dsp:cNvPr id="0" name=""/>
        <dsp:cNvSpPr/>
      </dsp:nvSpPr>
      <dsp:spPr>
        <a:xfrm>
          <a:off x="518295" y="3879223"/>
          <a:ext cx="615560" cy="615560"/>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A1E2C30-FF38-49EF-90B2-ED7BE3ED933E}">
      <dsp:nvSpPr>
        <dsp:cNvPr id="0" name=""/>
        <dsp:cNvSpPr/>
      </dsp:nvSpPr>
      <dsp:spPr>
        <a:xfrm>
          <a:off x="380119" y="4679885"/>
          <a:ext cx="4003427" cy="49244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Corbel" panose="020B0503020204020204" pitchFamily="34" charset="0"/>
            </a:rPr>
            <a:t>Mensajes ofensivos.</a:t>
          </a:r>
        </a:p>
      </dsp:txBody>
      <dsp:txXfrm>
        <a:off x="380119" y="4679885"/>
        <a:ext cx="4003427" cy="492448"/>
      </dsp:txXfrm>
    </dsp:sp>
    <dsp:sp modelId="{ED413816-A5CF-4F63-95A4-99EACEB717C5}">
      <dsp:nvSpPr>
        <dsp:cNvPr id="0" name=""/>
        <dsp:cNvSpPr/>
      </dsp:nvSpPr>
      <dsp:spPr>
        <a:xfrm>
          <a:off x="72339" y="4618329"/>
          <a:ext cx="615560" cy="615560"/>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7"/>
        <p:cNvGrpSpPr/>
        <p:nvPr/>
      </p:nvGrpSpPr>
      <p:grpSpPr>
        <a:xfrm>
          <a:off x="0" y="0"/>
          <a:ext cx="0" cy="0"/>
          <a:chOff x="0" y="0"/>
          <a:chExt cx="0" cy="0"/>
        </a:xfrm>
      </p:grpSpPr>
      <p:pic>
        <p:nvPicPr>
          <p:cNvPr id="18" name="Google Shape;18;p60"/>
          <p:cNvPicPr preferRelativeResize="0"/>
          <p:nvPr/>
        </p:nvPicPr>
        <p:blipFill rotWithShape="1">
          <a:blip r:embed="rId2">
            <a:alphaModFix/>
          </a:blip>
          <a:srcRect b="14334"/>
          <a:stretch/>
        </p:blipFill>
        <p:spPr>
          <a:xfrm>
            <a:off x="-305380" y="4700084"/>
            <a:ext cx="2415681" cy="2069432"/>
          </a:xfrm>
          <a:prstGeom prst="rect">
            <a:avLst/>
          </a:prstGeom>
          <a:noFill/>
          <a:ln>
            <a:noFill/>
          </a:ln>
        </p:spPr>
      </p:pic>
      <p:sp>
        <p:nvSpPr>
          <p:cNvPr id="19" name="Google Shape;19;p60"/>
          <p:cNvSpPr txBox="1">
            <a:spLocks noGrp="1"/>
          </p:cNvSpPr>
          <p:nvPr>
            <p:ph type="ctrTitle"/>
          </p:nvPr>
        </p:nvSpPr>
        <p:spPr>
          <a:xfrm>
            <a:off x="1863243" y="1314490"/>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0"/>
          <p:cNvSpPr txBox="1">
            <a:spLocks noGrp="1"/>
          </p:cNvSpPr>
          <p:nvPr>
            <p:ph type="subTitle" idx="1"/>
          </p:nvPr>
        </p:nvSpPr>
        <p:spPr>
          <a:xfrm>
            <a:off x="1893409" y="4686288"/>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p60"/>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0"/>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0"/>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4" name="Google Shape;24;p60"/>
          <p:cNvSpPr/>
          <p:nvPr/>
        </p:nvSpPr>
        <p:spPr>
          <a:xfrm>
            <a:off x="10310863" y="0"/>
            <a:ext cx="1854201" cy="6858000"/>
          </a:xfrm>
          <a:prstGeom prst="chevron">
            <a:avLst>
              <a:gd name="adj" fmla="val 25000"/>
            </a:avLst>
          </a:prstGeom>
          <a:solidFill>
            <a:srgbClr val="00B000"/>
          </a:solidFill>
          <a:ln w="9525" cap="flat" cmpd="sng">
            <a:solidFill>
              <a:srgbClr val="33CC3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dk1"/>
              </a:solidFill>
              <a:latin typeface="Corbel"/>
              <a:ea typeface="Corbel"/>
              <a:cs typeface="Corbel"/>
              <a:sym typeface="Corbel"/>
            </a:endParaRPr>
          </a:p>
        </p:txBody>
      </p:sp>
      <p:sp>
        <p:nvSpPr>
          <p:cNvPr id="25" name="Google Shape;25;p60"/>
          <p:cNvSpPr/>
          <p:nvPr/>
        </p:nvSpPr>
        <p:spPr>
          <a:xfrm>
            <a:off x="11073899" y="-16042"/>
            <a:ext cx="1246437" cy="6874042"/>
          </a:xfrm>
          <a:custGeom>
            <a:avLst/>
            <a:gdLst/>
            <a:ahLst/>
            <a:cxnLst/>
            <a:rect l="l" t="t" r="r" b="b"/>
            <a:pathLst>
              <a:path w="1149420" h="6874042" extrusionOk="0">
                <a:moveTo>
                  <a:pt x="0" y="16042"/>
                </a:moveTo>
                <a:lnTo>
                  <a:pt x="1149420" y="0"/>
                </a:lnTo>
                <a:lnTo>
                  <a:pt x="1091165" y="3445042"/>
                </a:lnTo>
                <a:lnTo>
                  <a:pt x="1117336" y="6874042"/>
                </a:lnTo>
                <a:lnTo>
                  <a:pt x="16043" y="6858000"/>
                </a:lnTo>
                <a:lnTo>
                  <a:pt x="455093" y="3429000"/>
                </a:lnTo>
                <a:lnTo>
                  <a:pt x="0" y="16042"/>
                </a:lnTo>
                <a:close/>
              </a:path>
            </a:pathLst>
          </a:custGeom>
          <a:solidFill>
            <a:srgbClr val="0000CC"/>
          </a:solid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Diapositiva de título">
  <p:cSld name="1_Diapositiva de título">
    <p:spTree>
      <p:nvGrpSpPr>
        <p:cNvPr id="1" name="Shape 26"/>
        <p:cNvGrpSpPr/>
        <p:nvPr/>
      </p:nvGrpSpPr>
      <p:grpSpPr>
        <a:xfrm>
          <a:off x="0" y="0"/>
          <a:ext cx="0" cy="0"/>
          <a:chOff x="0" y="0"/>
          <a:chExt cx="0" cy="0"/>
        </a:xfrm>
      </p:grpSpPr>
      <p:pic>
        <p:nvPicPr>
          <p:cNvPr id="27" name="Google Shape;27;p61"/>
          <p:cNvPicPr preferRelativeResize="0"/>
          <p:nvPr/>
        </p:nvPicPr>
        <p:blipFill rotWithShape="1">
          <a:blip r:embed="rId2">
            <a:alphaModFix/>
          </a:blip>
          <a:srcRect l="43958" b="14334"/>
          <a:stretch/>
        </p:blipFill>
        <p:spPr>
          <a:xfrm>
            <a:off x="-1" y="3267890"/>
            <a:ext cx="2434315" cy="3721100"/>
          </a:xfrm>
          <a:prstGeom prst="rect">
            <a:avLst/>
          </a:prstGeom>
          <a:noFill/>
          <a:ln>
            <a:noFill/>
          </a:ln>
        </p:spPr>
      </p:pic>
      <p:sp>
        <p:nvSpPr>
          <p:cNvPr id="28" name="Google Shape;28;p61"/>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1"/>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1" name="Google Shape;31;p61"/>
          <p:cNvSpPr/>
          <p:nvPr/>
        </p:nvSpPr>
        <p:spPr>
          <a:xfrm>
            <a:off x="10310863" y="0"/>
            <a:ext cx="1854201" cy="6858000"/>
          </a:xfrm>
          <a:prstGeom prst="chevron">
            <a:avLst>
              <a:gd name="adj" fmla="val 25000"/>
            </a:avLst>
          </a:prstGeom>
          <a:solidFill>
            <a:srgbClr val="00B000"/>
          </a:solidFill>
          <a:ln w="9525" cap="flat" cmpd="sng">
            <a:solidFill>
              <a:srgbClr val="33CC3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dk1"/>
              </a:solidFill>
              <a:latin typeface="Corbel"/>
              <a:ea typeface="Corbel"/>
              <a:cs typeface="Corbel"/>
              <a:sym typeface="Corbel"/>
            </a:endParaRPr>
          </a:p>
        </p:txBody>
      </p:sp>
      <p:sp>
        <p:nvSpPr>
          <p:cNvPr id="32" name="Google Shape;32;p61"/>
          <p:cNvSpPr/>
          <p:nvPr/>
        </p:nvSpPr>
        <p:spPr>
          <a:xfrm>
            <a:off x="11073899" y="-16042"/>
            <a:ext cx="1246437" cy="6874042"/>
          </a:xfrm>
          <a:custGeom>
            <a:avLst/>
            <a:gdLst/>
            <a:ahLst/>
            <a:cxnLst/>
            <a:rect l="l" t="t" r="r" b="b"/>
            <a:pathLst>
              <a:path w="1149420" h="6874042" extrusionOk="0">
                <a:moveTo>
                  <a:pt x="0" y="16042"/>
                </a:moveTo>
                <a:lnTo>
                  <a:pt x="1149420" y="0"/>
                </a:lnTo>
                <a:lnTo>
                  <a:pt x="1091165" y="3445042"/>
                </a:lnTo>
                <a:lnTo>
                  <a:pt x="1117336" y="6874042"/>
                </a:lnTo>
                <a:lnTo>
                  <a:pt x="16043" y="6858000"/>
                </a:lnTo>
                <a:lnTo>
                  <a:pt x="455093" y="3429000"/>
                </a:lnTo>
                <a:lnTo>
                  <a:pt x="0" y="16042"/>
                </a:lnTo>
                <a:close/>
              </a:path>
            </a:pathLst>
          </a:custGeom>
          <a:solidFill>
            <a:srgbClr val="0000CC"/>
          </a:solid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orbel"/>
              <a:ea typeface="Corbel"/>
              <a:cs typeface="Corbel"/>
              <a:sym typeface="Corbel"/>
            </a:endParaRPr>
          </a:p>
        </p:txBody>
      </p:sp>
      <p:sp>
        <p:nvSpPr>
          <p:cNvPr id="33" name="Google Shape;33;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p:nvPr/>
        </p:nvSpPr>
        <p:spPr>
          <a:xfrm>
            <a:off x="2" y="758952"/>
            <a:ext cx="3443591"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59"/>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9"/>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59"/>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59"/>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59"/>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59"/>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9.jpeg"/><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nternet.contenidos.inegi.org.mx/contenidos/productos/prod_serv/contenidos/espanol/bvinegi/productos/nueva_estruc/promo/mociba2015_principales_resultado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edorantes@uv.m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eg"/><Relationship Id="rId7"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image" Target="../media/image12.jpe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1616263" y="1737836"/>
            <a:ext cx="8017593" cy="175015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3600"/>
              <a:buFont typeface="Corbel"/>
              <a:buNone/>
            </a:pPr>
            <a:r>
              <a:rPr lang="es-MX" sz="3600" dirty="0">
                <a:solidFill>
                  <a:srgbClr val="000000"/>
                </a:solidFill>
              </a:rPr>
              <a:t>Universitarios ante el Cyberbullying</a:t>
            </a:r>
            <a:br>
              <a:rPr lang="es-MX" sz="3600" i="1" dirty="0">
                <a:solidFill>
                  <a:srgbClr val="000000"/>
                </a:solidFill>
              </a:rPr>
            </a:br>
            <a:endParaRPr dirty="0"/>
          </a:p>
        </p:txBody>
      </p:sp>
      <p:pic>
        <p:nvPicPr>
          <p:cNvPr id="40" name="Google Shape;40;p1" descr="AVISO IMPORTANTE: Hoy inicia ¡Que Viva el Son! – Dirección General del Área  Académica de Artes"/>
          <p:cNvPicPr preferRelativeResize="0"/>
          <p:nvPr/>
        </p:nvPicPr>
        <p:blipFill rotWithShape="1">
          <a:blip r:embed="rId3">
            <a:alphaModFix/>
          </a:blip>
          <a:srcRect l="33941" t="8805" r="33640" b="9020"/>
          <a:stretch/>
        </p:blipFill>
        <p:spPr>
          <a:xfrm>
            <a:off x="106017" y="0"/>
            <a:ext cx="1615518" cy="1413578"/>
          </a:xfrm>
          <a:prstGeom prst="rect">
            <a:avLst/>
          </a:prstGeom>
          <a:noFill/>
          <a:ln>
            <a:noFill/>
          </a:ln>
        </p:spPr>
      </p:pic>
      <p:sp>
        <p:nvSpPr>
          <p:cNvPr id="41" name="Google Shape;41;p1"/>
          <p:cNvSpPr txBox="1"/>
          <p:nvPr/>
        </p:nvSpPr>
        <p:spPr>
          <a:xfrm>
            <a:off x="913776" y="3118758"/>
            <a:ext cx="9797143" cy="2775846"/>
          </a:xfrm>
          <a:prstGeom prst="rect">
            <a:avLst/>
          </a:prstGeom>
          <a:noFill/>
          <a:ln>
            <a:noFill/>
          </a:ln>
        </p:spPr>
        <p:txBody>
          <a:bodyPr spcFirstLastPara="1" wrap="square" lIns="91425" tIns="45700" rIns="91425" bIns="45700" anchor="t" anchorCtr="0">
            <a:normAutofit/>
          </a:bodyPr>
          <a:lstStyle/>
          <a:p>
            <a:pPr algn="ctr">
              <a:buClr>
                <a:schemeClr val="accent1"/>
              </a:buClr>
              <a:buSzPts val="2000"/>
            </a:pPr>
            <a:r>
              <a:rPr lang="es-MX" sz="2000" i="1" dirty="0">
                <a:latin typeface="Corbel" panose="020B0503020204020204" pitchFamily="34" charset="0"/>
                <a:sym typeface="Corbel"/>
              </a:rPr>
              <a:t>Facultad de Pedagogía (SEA) </a:t>
            </a:r>
          </a:p>
          <a:p>
            <a:pPr algn="ctr">
              <a:buClr>
                <a:schemeClr val="accent1"/>
              </a:buClr>
              <a:buSzPts val="2000"/>
            </a:pPr>
            <a:r>
              <a:rPr lang="es-MX" sz="2000" i="1" dirty="0">
                <a:latin typeface="Corbel" panose="020B0503020204020204" pitchFamily="34" charset="0"/>
                <a:sym typeface="Corbel"/>
              </a:rPr>
              <a:t>Universidad Veracruzana</a:t>
            </a:r>
            <a:endParaRPr lang="es-MX" sz="2000" i="1" dirty="0">
              <a:latin typeface="Corbel" panose="020B0503020204020204" pitchFamily="34" charset="0"/>
            </a:endParaRPr>
          </a:p>
          <a:p>
            <a:pPr marL="0" marR="0" lvl="0" indent="0" algn="ctr" rtl="0">
              <a:lnSpc>
                <a:spcPct val="100000"/>
              </a:lnSpc>
              <a:spcBef>
                <a:spcPts val="0"/>
              </a:spcBef>
              <a:spcAft>
                <a:spcPts val="0"/>
              </a:spcAft>
              <a:buClr>
                <a:schemeClr val="accent1"/>
              </a:buClr>
              <a:buSzPts val="2000"/>
              <a:buFont typeface="Noto Sans Symbols"/>
              <a:buNone/>
            </a:pPr>
            <a:endParaRPr lang="es-MX" sz="2000" i="1" dirty="0">
              <a:latin typeface="Corbel" panose="020B0503020204020204" pitchFamily="34" charset="0"/>
              <a:sym typeface="Corbel"/>
            </a:endParaRPr>
          </a:p>
          <a:p>
            <a:pPr lvl="0" algn="ctr">
              <a:buClr>
                <a:schemeClr val="accent1"/>
              </a:buClr>
              <a:buSzPts val="2000"/>
            </a:pPr>
            <a:r>
              <a:rPr lang="es-MX" sz="2000" b="1" i="1" dirty="0">
                <a:latin typeface="Corbel" panose="020B0503020204020204" pitchFamily="34" charset="0"/>
              </a:rPr>
              <a:t>CA- Procesos educativos Emergentes. CA- (542)</a:t>
            </a:r>
          </a:p>
          <a:p>
            <a:pPr lvl="5" algn="ctr">
              <a:buClr>
                <a:schemeClr val="accent1"/>
              </a:buClr>
              <a:buSzPts val="2000"/>
            </a:pPr>
            <a:r>
              <a:rPr lang="es-MX" sz="2000" i="1" dirty="0">
                <a:latin typeface="Corbel" panose="020B0503020204020204" pitchFamily="34" charset="0"/>
              </a:rPr>
              <a:t>Dra. Jeysira Jacqueline Dorantes Carrión </a:t>
            </a:r>
          </a:p>
          <a:p>
            <a:pPr lvl="5" algn="ctr">
              <a:buClr>
                <a:schemeClr val="accent1"/>
              </a:buClr>
              <a:buSzPts val="2000"/>
            </a:pPr>
            <a:r>
              <a:rPr lang="es-MX" sz="2000" i="1" dirty="0">
                <a:latin typeface="Corbel" panose="020B0503020204020204" pitchFamily="34" charset="0"/>
                <a:sym typeface="Corbel"/>
              </a:rPr>
              <a:t>Dra. Anid Cathy Hernández Baruch</a:t>
            </a:r>
          </a:p>
          <a:p>
            <a:pPr lvl="5" algn="ctr">
              <a:buClr>
                <a:schemeClr val="accent1"/>
              </a:buClr>
              <a:buSzPts val="2000"/>
            </a:pPr>
            <a:r>
              <a:rPr lang="es-MX" sz="2000" i="1" dirty="0">
                <a:latin typeface="Corbel" panose="020B0503020204020204" pitchFamily="34" charset="0"/>
                <a:sym typeface="Corbel"/>
              </a:rPr>
              <a:t>Dra. Susana García Aguilar</a:t>
            </a:r>
          </a:p>
          <a:p>
            <a:pPr lvl="5" algn="ctr">
              <a:buClr>
                <a:schemeClr val="accent1"/>
              </a:buClr>
              <a:buSzPts val="2000"/>
            </a:pPr>
            <a:r>
              <a:rPr lang="es-MX" sz="2000" i="1" dirty="0">
                <a:latin typeface="Corbel" panose="020B0503020204020204" pitchFamily="34" charset="0"/>
                <a:sym typeface="Corbel"/>
              </a:rPr>
              <a:t>Dr</a:t>
            </a:r>
            <a:r>
              <a:rPr lang="es-MX" sz="2000" i="1">
                <a:latin typeface="Corbel" panose="020B0503020204020204" pitchFamily="34" charset="0"/>
                <a:sym typeface="Corbel"/>
              </a:rPr>
              <a:t>. Sajib</a:t>
            </a:r>
            <a:r>
              <a:rPr lang="es-MX" sz="2000" i="1" dirty="0">
                <a:latin typeface="Corbel" panose="020B0503020204020204" pitchFamily="34" charset="0"/>
                <a:sym typeface="Corbel"/>
              </a:rPr>
              <a:t> Demian </a:t>
            </a:r>
            <a:r>
              <a:rPr lang="es-MX" sz="2000" i="1" dirty="0" err="1">
                <a:latin typeface="Corbel" panose="020B0503020204020204" pitchFamily="34" charset="0"/>
                <a:sym typeface="Corbel"/>
              </a:rPr>
              <a:t>Lonni</a:t>
            </a:r>
            <a:r>
              <a:rPr lang="es-MX" sz="2000" i="1" dirty="0">
                <a:latin typeface="Corbel" panose="020B0503020204020204" pitchFamily="34" charset="0"/>
                <a:sym typeface="Corbel"/>
              </a:rPr>
              <a:t> Reyna </a:t>
            </a:r>
          </a:p>
          <a:p>
            <a:pPr marL="0" marR="0" lvl="0" indent="0" algn="r" rtl="0">
              <a:lnSpc>
                <a:spcPct val="100000"/>
              </a:lnSpc>
              <a:spcBef>
                <a:spcPts val="0"/>
              </a:spcBef>
              <a:spcAft>
                <a:spcPts val="0"/>
              </a:spcAft>
              <a:buClr>
                <a:schemeClr val="accent1"/>
              </a:buClr>
              <a:buSzPts val="2000"/>
              <a:buFont typeface="Noto Sans Symbols"/>
              <a:buNone/>
            </a:pPr>
            <a:endParaRPr sz="2000" b="0" i="0" u="none" strike="noStrike" cap="none" dirty="0">
              <a:solidFill>
                <a:srgbClr val="595959"/>
              </a:solidFill>
              <a:latin typeface="Corbel" panose="020B0503020204020204" pitchFamily="34" charset="0"/>
              <a:ea typeface="Corbel"/>
              <a:cs typeface="Corbel"/>
              <a:sym typeface="Corbel"/>
            </a:endParaRPr>
          </a:p>
        </p:txBody>
      </p:sp>
      <p:cxnSp>
        <p:nvCxnSpPr>
          <p:cNvPr id="42" name="Google Shape;42;p1"/>
          <p:cNvCxnSpPr/>
          <p:nvPr/>
        </p:nvCxnSpPr>
        <p:spPr>
          <a:xfrm rot="10800000">
            <a:off x="1847495" y="2888737"/>
            <a:ext cx="7219735" cy="0"/>
          </a:xfrm>
          <a:prstGeom prst="straightConnector1">
            <a:avLst/>
          </a:prstGeom>
          <a:noFill/>
          <a:ln w="9525" cap="flat" cmpd="sng">
            <a:solidFill>
              <a:schemeClr val="dk1"/>
            </a:solidFill>
            <a:prstDash val="solid"/>
            <a:round/>
            <a:headEnd type="none" w="sm" len="sm"/>
            <a:tailEnd type="none" w="sm" len="sm"/>
          </a:ln>
        </p:spPr>
      </p:cxnSp>
      <p:pic>
        <p:nvPicPr>
          <p:cNvPr id="6" name="Imagen 5">
            <a:extLst>
              <a:ext uri="{FF2B5EF4-FFF2-40B4-BE49-F238E27FC236}">
                <a16:creationId xmlns:a16="http://schemas.microsoft.com/office/drawing/2014/main" id="{62E4ADFD-3A46-455C-BCB4-D00FF872BD21}"/>
              </a:ext>
            </a:extLst>
          </p:cNvPr>
          <p:cNvPicPr>
            <a:picLocks noChangeAspect="1"/>
          </p:cNvPicPr>
          <p:nvPr/>
        </p:nvPicPr>
        <p:blipFill>
          <a:blip r:embed="rId4"/>
          <a:stretch>
            <a:fillRect/>
          </a:stretch>
        </p:blipFill>
        <p:spPr>
          <a:xfrm>
            <a:off x="5307499" y="6124624"/>
            <a:ext cx="1009695" cy="3556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9"/>
          <p:cNvSpPr txBox="1">
            <a:spLocks noGrp="1"/>
          </p:cNvSpPr>
          <p:nvPr>
            <p:ph type="ctrTitle"/>
          </p:nvPr>
        </p:nvSpPr>
        <p:spPr>
          <a:xfrm>
            <a:off x="2165903" y="957943"/>
            <a:ext cx="7380113" cy="87488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ct val="100000"/>
              <a:buFont typeface="Corbel"/>
              <a:buNone/>
            </a:pPr>
            <a:r>
              <a:rPr lang="es-MX" sz="3200" b="1" dirty="0">
                <a:solidFill>
                  <a:srgbClr val="000000"/>
                </a:solidFill>
              </a:rPr>
              <a:t>Cyberbullying</a:t>
            </a:r>
            <a:r>
              <a:rPr lang="es-MX" sz="3200" b="1" i="1" dirty="0">
                <a:solidFill>
                  <a:srgbClr val="000000"/>
                </a:solidFill>
              </a:rPr>
              <a:t> en la Unidad de Humanidades de la Universidad Veracruzana</a:t>
            </a:r>
            <a:endParaRPr sz="3200" b="1" dirty="0">
              <a:solidFill>
                <a:srgbClr val="000000"/>
              </a:solidFill>
            </a:endParaRPr>
          </a:p>
        </p:txBody>
      </p:sp>
      <p:sp>
        <p:nvSpPr>
          <p:cNvPr id="75" name="Google Shape;75;p9"/>
          <p:cNvSpPr txBox="1">
            <a:spLocks noGrp="1"/>
          </p:cNvSpPr>
          <p:nvPr>
            <p:ph type="subTitle" idx="1"/>
          </p:nvPr>
        </p:nvSpPr>
        <p:spPr>
          <a:xfrm>
            <a:off x="1950156" y="2047138"/>
            <a:ext cx="7811609" cy="4217799"/>
          </a:xfrm>
          <a:prstGeom prst="rect">
            <a:avLst/>
          </a:prstGeom>
          <a:noFill/>
          <a:ln w="9525" cap="flat" cmpd="sng">
            <a:solidFill>
              <a:srgbClr val="4F81BD"/>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endParaRPr dirty="0">
              <a:solidFill>
                <a:srgbClr val="000000"/>
              </a:solidFill>
            </a:endParaRPr>
          </a:p>
          <a:p>
            <a:pPr marL="0" lvl="0" indent="0" algn="ctr" rtl="0">
              <a:lnSpc>
                <a:spcPct val="90000"/>
              </a:lnSpc>
              <a:spcBef>
                <a:spcPts val="1200"/>
              </a:spcBef>
              <a:spcAft>
                <a:spcPts val="0"/>
              </a:spcAft>
              <a:buSzPts val="2200"/>
              <a:buNone/>
            </a:pPr>
            <a:r>
              <a:rPr lang="es-MX" dirty="0">
                <a:solidFill>
                  <a:srgbClr val="000000"/>
                </a:solidFill>
              </a:rPr>
              <a:t>El </a:t>
            </a:r>
            <a:r>
              <a:rPr lang="es-MX" i="1" dirty="0">
                <a:solidFill>
                  <a:srgbClr val="000000"/>
                </a:solidFill>
              </a:rPr>
              <a:t>cyberbullying</a:t>
            </a:r>
            <a:r>
              <a:rPr lang="es-MX" dirty="0">
                <a:solidFill>
                  <a:srgbClr val="000000"/>
                </a:solidFill>
              </a:rPr>
              <a:t> es una práctica agresiva reiterada que adopta diversas maneras: insultos, discriminación o burla sobre condiciones físicas, atuendo, gustos</a:t>
            </a:r>
            <a:endParaRPr dirty="0"/>
          </a:p>
          <a:p>
            <a:pPr marL="0" lvl="0" indent="0" algn="ctr" rtl="0">
              <a:lnSpc>
                <a:spcPct val="90000"/>
              </a:lnSpc>
              <a:spcBef>
                <a:spcPts val="1200"/>
              </a:spcBef>
              <a:spcAft>
                <a:spcPts val="0"/>
              </a:spcAft>
              <a:buSzPts val="2200"/>
              <a:buNone/>
            </a:pPr>
            <a:r>
              <a:rPr lang="es-MX" dirty="0">
                <a:solidFill>
                  <a:srgbClr val="000000"/>
                </a:solidFill>
              </a:rPr>
              <a:t>Se publica información íntima o imágenes que denigran a la víctima (contenido sexual); robo de identidad (perfiles falsos), llegando hasta las amenazas de daño físico, situaciones que pueden ser tipificadas como delincuencia juvenil </a:t>
            </a:r>
          </a:p>
          <a:p>
            <a:pPr marL="0" lvl="0" indent="0" algn="ctr" rtl="0">
              <a:lnSpc>
                <a:spcPct val="90000"/>
              </a:lnSpc>
              <a:spcBef>
                <a:spcPts val="1200"/>
              </a:spcBef>
              <a:spcAft>
                <a:spcPts val="0"/>
              </a:spcAft>
              <a:buSzPts val="2200"/>
              <a:buNone/>
            </a:pPr>
            <a:r>
              <a:rPr lang="es-MX" dirty="0">
                <a:solidFill>
                  <a:srgbClr val="000000"/>
                </a:solidFill>
              </a:rPr>
              <a:t>(Kowalski, 2010, Lucio, 2012, Miranda y Santos, 2014). </a:t>
            </a:r>
            <a:endParaRPr dirty="0"/>
          </a:p>
          <a:p>
            <a:pPr marL="0" lvl="0" indent="0" algn="l" rtl="0">
              <a:lnSpc>
                <a:spcPct val="90000"/>
              </a:lnSpc>
              <a:spcBef>
                <a:spcPts val="1200"/>
              </a:spcBef>
              <a:spcAft>
                <a:spcPts val="0"/>
              </a:spcAft>
              <a:buSzPts val="2200"/>
              <a:buNone/>
            </a:pPr>
            <a:endParaRPr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0"/>
          <p:cNvSpPr/>
          <p:nvPr/>
        </p:nvSpPr>
        <p:spPr>
          <a:xfrm>
            <a:off x="1069341" y="296003"/>
            <a:ext cx="7100281" cy="41241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dirty="0">
              <a:solidFill>
                <a:schemeClr val="dk1"/>
              </a:solidFill>
              <a:latin typeface="Arial"/>
              <a:ea typeface="Arial"/>
              <a:cs typeface="Arial"/>
              <a:sym typeface="Arial"/>
            </a:endParaRPr>
          </a:p>
          <a:p>
            <a:pPr marL="0" marR="0" lvl="0" indent="0" algn="just" rtl="0">
              <a:spcBef>
                <a:spcPts val="0"/>
              </a:spcBef>
              <a:spcAft>
                <a:spcPts val="0"/>
              </a:spcAft>
              <a:buNone/>
            </a:pPr>
            <a:r>
              <a:rPr lang="es-MX" sz="2200" dirty="0">
                <a:solidFill>
                  <a:schemeClr val="dk1"/>
                </a:solidFill>
                <a:latin typeface="Corbel" panose="020B0503020204020204" pitchFamily="34" charset="0"/>
                <a:sym typeface="Arial"/>
              </a:rPr>
              <a:t>El cyberbullying, se entiende como una manifestación de la violencia en  las redes sociales. Es el “</a:t>
            </a:r>
            <a:r>
              <a:rPr lang="es-MX" sz="2200" b="1" dirty="0">
                <a:solidFill>
                  <a:schemeClr val="dk1"/>
                </a:solidFill>
                <a:latin typeface="Corbel" panose="020B0503020204020204" pitchFamily="34" charset="0"/>
                <a:sym typeface="Arial"/>
              </a:rPr>
              <a:t>abuso psicológico que se genera entre iguales</a:t>
            </a:r>
            <a:r>
              <a:rPr lang="es-MX" sz="2200" dirty="0">
                <a:solidFill>
                  <a:schemeClr val="dk1"/>
                </a:solidFill>
                <a:latin typeface="Corbel" panose="020B0503020204020204" pitchFamily="34" charset="0"/>
                <a:sym typeface="Arial"/>
              </a:rPr>
              <a:t>” donde se utilizan las Nuevas Tecnologías de Información y Comunicación (NTIC) (Molina y Vecina, 2015, p, 47). </a:t>
            </a:r>
            <a:endParaRPr sz="2200" dirty="0">
              <a:latin typeface="Corbel" panose="020B0503020204020204" pitchFamily="34" charset="0"/>
            </a:endParaRPr>
          </a:p>
          <a:p>
            <a:pPr marL="446088" marR="0" lvl="0" indent="0" algn="just" rtl="0">
              <a:spcBef>
                <a:spcPts val="0"/>
              </a:spcBef>
              <a:spcAft>
                <a:spcPts val="0"/>
              </a:spcAft>
              <a:buNone/>
            </a:pPr>
            <a:endParaRPr sz="2200" dirty="0">
              <a:solidFill>
                <a:schemeClr val="dk1"/>
              </a:solidFill>
              <a:latin typeface="Corbel" panose="020B0503020204020204" pitchFamily="34" charset="0"/>
              <a:sym typeface="Arial"/>
            </a:endParaRPr>
          </a:p>
          <a:p>
            <a:pPr marL="446088" marR="0" lvl="0" indent="0" algn="just" rtl="0">
              <a:spcBef>
                <a:spcPts val="0"/>
              </a:spcBef>
              <a:spcAft>
                <a:spcPts val="0"/>
              </a:spcAft>
              <a:buNone/>
            </a:pPr>
            <a:r>
              <a:rPr lang="es-MX" sz="2200" dirty="0">
                <a:solidFill>
                  <a:schemeClr val="dk1"/>
                </a:solidFill>
                <a:latin typeface="Corbel" panose="020B0503020204020204" pitchFamily="34" charset="0"/>
                <a:sym typeface="Arial"/>
              </a:rPr>
              <a:t>También se le conoce como </a:t>
            </a:r>
            <a:r>
              <a:rPr lang="es-MX" sz="2200" b="1" dirty="0">
                <a:solidFill>
                  <a:schemeClr val="dk1"/>
                </a:solidFill>
                <a:latin typeface="Corbel" panose="020B0503020204020204" pitchFamily="34" charset="0"/>
                <a:sym typeface="Arial"/>
              </a:rPr>
              <a:t>“acoso escolar”, “intimidación, hostigamiento, que realiza un alumno contra otro en situación de indefensión, convirtiéndolo en su víctima mediante continuos ataques intimidatorios” </a:t>
            </a:r>
            <a:r>
              <a:rPr lang="es-MX" sz="2200" dirty="0">
                <a:solidFill>
                  <a:schemeClr val="dk1"/>
                </a:solidFill>
                <a:latin typeface="Corbel" panose="020B0503020204020204" pitchFamily="34" charset="0"/>
                <a:sym typeface="Arial"/>
              </a:rPr>
              <a:t>(Molina y Vecina, 2015, p, 16). </a:t>
            </a:r>
            <a:endParaRPr sz="2200" dirty="0">
              <a:latin typeface="Corbel" panose="020B0503020204020204" pitchFamily="34" charset="0"/>
            </a:endParaRPr>
          </a:p>
        </p:txBody>
      </p:sp>
      <p:sp>
        <p:nvSpPr>
          <p:cNvPr id="81" name="Google Shape;81;p10"/>
          <p:cNvSpPr/>
          <p:nvPr/>
        </p:nvSpPr>
        <p:spPr>
          <a:xfrm>
            <a:off x="2896777" y="4499914"/>
            <a:ext cx="7377109" cy="21236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200" dirty="0">
                <a:solidFill>
                  <a:schemeClr val="dk1"/>
                </a:solidFill>
                <a:latin typeface="Corbel" panose="020B0503020204020204" pitchFamily="34" charset="0"/>
                <a:sym typeface="Arial"/>
              </a:rPr>
              <a:t>El cyberbullying, es prueba de un mal uso de la tecnología, a través de las computadoras, el internet y las redes sociales, como Facebook, Twitter, WhatsApp, Instagram, entre otras, las cuales al parecer en los últimos tiempos han “desarrollando procesos que involucran aspectos de violencia virtual” (Morales, Serrano, Miranda y Santos, 2014: 9)</a:t>
            </a:r>
            <a:endParaRPr sz="2200" dirty="0">
              <a:solidFill>
                <a:schemeClr val="dk1"/>
              </a:solidFill>
              <a:latin typeface="Corbel" panose="020B0503020204020204" pitchFamily="34" charset="0"/>
              <a:ea typeface="Corbel"/>
              <a:cs typeface="Corbel"/>
              <a:sym typeface="Corbel"/>
            </a:endParaRPr>
          </a:p>
        </p:txBody>
      </p:sp>
      <p:pic>
        <p:nvPicPr>
          <p:cNvPr id="82" name="Google Shape;82;p10" descr="Resultado de imagen para whatsapp"/>
          <p:cNvPicPr preferRelativeResize="0"/>
          <p:nvPr/>
        </p:nvPicPr>
        <p:blipFill rotWithShape="1">
          <a:blip r:embed="rId3">
            <a:alphaModFix/>
          </a:blip>
          <a:srcRect/>
          <a:stretch/>
        </p:blipFill>
        <p:spPr>
          <a:xfrm>
            <a:off x="4535653" y="12014721"/>
            <a:ext cx="83829" cy="84428"/>
          </a:xfrm>
          <a:prstGeom prst="rect">
            <a:avLst/>
          </a:prstGeom>
          <a:noFill/>
          <a:ln>
            <a:noFill/>
          </a:ln>
        </p:spPr>
      </p:pic>
      <p:sp>
        <p:nvSpPr>
          <p:cNvPr id="88" name="Google Shape;88;p10"/>
          <p:cNvSpPr/>
          <p:nvPr/>
        </p:nvSpPr>
        <p:spPr>
          <a:xfrm>
            <a:off x="431952" y="703393"/>
            <a:ext cx="507302" cy="590108"/>
          </a:xfrm>
          <a:prstGeom prst="chevron">
            <a:avLst>
              <a:gd name="adj" fmla="val 38847"/>
            </a:avLst>
          </a:prstGeom>
          <a:solidFill>
            <a:schemeClr val="accent1"/>
          </a:solid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89" name="Google Shape;89;p10"/>
          <p:cNvSpPr/>
          <p:nvPr/>
        </p:nvSpPr>
        <p:spPr>
          <a:xfrm>
            <a:off x="2389475" y="5132492"/>
            <a:ext cx="507302" cy="590108"/>
          </a:xfrm>
          <a:prstGeom prst="chevron">
            <a:avLst>
              <a:gd name="adj" fmla="val 38847"/>
            </a:avLst>
          </a:prstGeom>
          <a:solidFill>
            <a:schemeClr val="accent1"/>
          </a:solid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90" name="Google Shape;90;p10"/>
          <p:cNvSpPr/>
          <p:nvPr/>
        </p:nvSpPr>
        <p:spPr>
          <a:xfrm>
            <a:off x="939254" y="3013006"/>
            <a:ext cx="507302" cy="590108"/>
          </a:xfrm>
          <a:prstGeom prst="chevron">
            <a:avLst>
              <a:gd name="adj" fmla="val 38847"/>
            </a:avLst>
          </a:prstGeom>
          <a:solidFill>
            <a:schemeClr val="accent1"/>
          </a:solid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pic>
        <p:nvPicPr>
          <p:cNvPr id="13" name="Picture 18">
            <a:extLst>
              <a:ext uri="{FF2B5EF4-FFF2-40B4-BE49-F238E27FC236}">
                <a16:creationId xmlns:a16="http://schemas.microsoft.com/office/drawing/2014/main" id="{2BF3DE26-2F6D-4E58-BBA5-49074FD2D7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33" t="32288" r="26518" b="32894"/>
          <a:stretch/>
        </p:blipFill>
        <p:spPr bwMode="auto">
          <a:xfrm>
            <a:off x="9673415" y="3863047"/>
            <a:ext cx="540285" cy="4111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lustración estrella azul y blanca">
            <a:extLst>
              <a:ext uri="{FF2B5EF4-FFF2-40B4-BE49-F238E27FC236}">
                <a16:creationId xmlns:a16="http://schemas.microsoft.com/office/drawing/2014/main" id="{2928340C-9AE4-41EC-B9CF-247275E0D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6430" y="3117305"/>
            <a:ext cx="540286" cy="493153"/>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6" descr="logotipo de manzana verde y blanco">
            <a:extLst>
              <a:ext uri="{FF2B5EF4-FFF2-40B4-BE49-F238E27FC236}">
                <a16:creationId xmlns:a16="http://schemas.microsoft.com/office/drawing/2014/main" id="{C93AD21A-8B80-46D7-86B4-9E8E81A670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422" t="20052" r="26951" b="19189"/>
          <a:stretch/>
        </p:blipFill>
        <p:spPr bwMode="auto">
          <a:xfrm>
            <a:off x="9562094" y="2265546"/>
            <a:ext cx="708959" cy="7080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0" descr="ilustración de corazón azul y blanco">
            <a:extLst>
              <a:ext uri="{FF2B5EF4-FFF2-40B4-BE49-F238E27FC236}">
                <a16:creationId xmlns:a16="http://schemas.microsoft.com/office/drawing/2014/main" id="{F4B6E4A0-5937-4E82-8A83-1271661C14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8134" b="75423" l="32788" r="67631"/>
                    </a14:imgEffect>
                  </a14:imgLayer>
                </a14:imgProps>
              </a:ext>
              <a:ext uri="{28A0092B-C50C-407E-A947-70E740481C1C}">
                <a14:useLocalDpi xmlns:a14="http://schemas.microsoft.com/office/drawing/2010/main" val="0"/>
              </a:ext>
            </a:extLst>
          </a:blip>
          <a:srcRect l="28433" t="22223" r="28014" b="18666"/>
          <a:stretch/>
        </p:blipFill>
        <p:spPr bwMode="auto">
          <a:xfrm>
            <a:off x="9562094" y="789916"/>
            <a:ext cx="768063" cy="6235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personaje de dibujos animados de nube azul y blanca">
            <a:extLst>
              <a:ext uri="{FF2B5EF4-FFF2-40B4-BE49-F238E27FC236}">
                <a16:creationId xmlns:a16="http://schemas.microsoft.com/office/drawing/2014/main" id="{4D9CDF0C-EFCD-4BDC-A83C-14D2FC0A3E6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603" t="22355" r="30324" b="24278"/>
          <a:stretch/>
        </p:blipFill>
        <p:spPr bwMode="auto">
          <a:xfrm>
            <a:off x="9676739" y="1600127"/>
            <a:ext cx="538771" cy="538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1"/>
          <p:cNvGrpSpPr/>
          <p:nvPr/>
        </p:nvGrpSpPr>
        <p:grpSpPr>
          <a:xfrm>
            <a:off x="559887" y="1131785"/>
            <a:ext cx="10118998" cy="5366985"/>
            <a:chOff x="0" y="0"/>
            <a:chExt cx="10118998" cy="5366985"/>
          </a:xfrm>
        </p:grpSpPr>
        <p:sp>
          <p:nvSpPr>
            <p:cNvPr id="96" name="Google Shape;96;p11"/>
            <p:cNvSpPr/>
            <p:nvPr/>
          </p:nvSpPr>
          <p:spPr>
            <a:xfrm>
              <a:off x="0" y="0"/>
              <a:ext cx="8601149" cy="2415143"/>
            </a:xfrm>
            <a:prstGeom prst="roundRect">
              <a:avLst>
                <a:gd name="adj" fmla="val 1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p:nvPr/>
          </p:nvSpPr>
          <p:spPr>
            <a:xfrm>
              <a:off x="70737" y="70737"/>
              <a:ext cx="6104910" cy="2273669"/>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Clr>
                  <a:schemeClr val="dk1"/>
                </a:buClr>
                <a:buSzPts val="2000"/>
                <a:buFont typeface="Corbel"/>
                <a:buNone/>
              </a:pPr>
              <a:r>
                <a:rPr lang="es-MX" sz="2000" b="0">
                  <a:solidFill>
                    <a:schemeClr val="dk1"/>
                  </a:solidFill>
                  <a:latin typeface="Corbel"/>
                  <a:ea typeface="Corbel"/>
                  <a:cs typeface="Corbel"/>
                  <a:sym typeface="Corbel"/>
                </a:rPr>
                <a:t>El acto de violencia o agresión inicia al instante de darle un click “al objeto de la violencia o daño”, y ser reenviado a más personas a una velocidad acelerada, de tal forma que lo privado se convierte en público, citado por (Ortega, Clamestra y Mora, 2008, p, 184) en (Morales, Serrano, Miranda y Santos, 2014, p, 25). </a:t>
              </a:r>
              <a:endParaRPr/>
            </a:p>
          </p:txBody>
        </p:sp>
        <p:sp>
          <p:nvSpPr>
            <p:cNvPr id="98" name="Google Shape;98;p11"/>
            <p:cNvSpPr/>
            <p:nvPr/>
          </p:nvSpPr>
          <p:spPr>
            <a:xfrm>
              <a:off x="1517849" y="2951842"/>
              <a:ext cx="8601149" cy="2415143"/>
            </a:xfrm>
            <a:prstGeom prst="roundRect">
              <a:avLst>
                <a:gd name="adj" fmla="val 1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txBox="1"/>
            <p:nvPr/>
          </p:nvSpPr>
          <p:spPr>
            <a:xfrm>
              <a:off x="1588586" y="3022579"/>
              <a:ext cx="5371981" cy="2273669"/>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Clr>
                  <a:schemeClr val="dk1"/>
                </a:buClr>
                <a:buSzPts val="2000"/>
                <a:buFont typeface="Corbel"/>
                <a:buNone/>
              </a:pPr>
              <a:r>
                <a:rPr lang="es-MX" sz="2000" b="0">
                  <a:solidFill>
                    <a:schemeClr val="dk1"/>
                  </a:solidFill>
                  <a:latin typeface="Corbel"/>
                  <a:ea typeface="Corbel"/>
                  <a:cs typeface="Corbel"/>
                  <a:sym typeface="Corbel"/>
                </a:rPr>
                <a:t>El Congreso mundial de “La dignidad del menor en el mundo digital”, precisa que 3.200 millones de usuarios de internet en el mundo, y cerca de “800 millones de jóvenes usuarios corre el peligro de ser víctima de sextorsión, sexting, ciberacoso y acoso”</a:t>
              </a:r>
              <a:endParaRPr/>
            </a:p>
          </p:txBody>
        </p:sp>
        <p:sp>
          <p:nvSpPr>
            <p:cNvPr id="100" name="Google Shape;100;p11"/>
            <p:cNvSpPr/>
            <p:nvPr/>
          </p:nvSpPr>
          <p:spPr>
            <a:xfrm>
              <a:off x="7031305" y="1898571"/>
              <a:ext cx="1569843" cy="1569843"/>
            </a:xfrm>
            <a:prstGeom prst="downArrow">
              <a:avLst>
                <a:gd name="adj1" fmla="val 55000"/>
                <a:gd name="adj2" fmla="val 45000"/>
              </a:avLst>
            </a:prstGeom>
            <a:solidFill>
              <a:srgbClr val="CDE6ED">
                <a:alpha val="89803"/>
              </a:srgbClr>
            </a:solidFill>
            <a:ln w="9525" cap="flat" cmpd="sng">
              <a:solidFill>
                <a:srgbClr val="CDE6E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p:nvPr/>
          </p:nvSpPr>
          <p:spPr>
            <a:xfrm>
              <a:off x="7384520" y="1898571"/>
              <a:ext cx="863413" cy="1181307"/>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orbel"/>
                <a:buNone/>
              </a:pPr>
              <a:endParaRPr sz="2000" b="0">
                <a:solidFill>
                  <a:schemeClr val="dk1"/>
                </a:solidFill>
                <a:latin typeface="Corbel"/>
                <a:ea typeface="Corbel"/>
                <a:cs typeface="Corbel"/>
                <a:sym typeface="Corbel"/>
              </a:endParaRPr>
            </a:p>
          </p:txBody>
        </p:sp>
      </p:grpSp>
      <p:pic>
        <p:nvPicPr>
          <p:cNvPr id="5122" name="Picture 2">
            <a:extLst>
              <a:ext uri="{FF2B5EF4-FFF2-40B4-BE49-F238E27FC236}">
                <a16:creationId xmlns:a16="http://schemas.microsoft.com/office/drawing/2014/main" id="{F3312C3D-285A-47AB-98F4-1231B1F2A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191" y="4637575"/>
            <a:ext cx="2667565" cy="1810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6C888E8-CA44-4DCF-92DE-2B5C9026D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401" y="750692"/>
            <a:ext cx="3552386" cy="2198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13"/>
          <p:cNvGrpSpPr/>
          <p:nvPr/>
        </p:nvGrpSpPr>
        <p:grpSpPr>
          <a:xfrm>
            <a:off x="1372153" y="1611725"/>
            <a:ext cx="8995528" cy="3956140"/>
            <a:chOff x="3275" y="552358"/>
            <a:chExt cx="8995528" cy="3956140"/>
          </a:xfrm>
        </p:grpSpPr>
        <p:sp>
          <p:nvSpPr>
            <p:cNvPr id="124" name="Google Shape;124;p13"/>
            <p:cNvSpPr/>
            <p:nvPr/>
          </p:nvSpPr>
          <p:spPr>
            <a:xfrm rot="5400000">
              <a:off x="552321" y="1508522"/>
              <a:ext cx="1653809" cy="2751901"/>
            </a:xfrm>
            <a:prstGeom prst="corner">
              <a:avLst>
                <a:gd name="adj1" fmla="val 16120"/>
                <a:gd name="adj2" fmla="val 16110"/>
              </a:avLst>
            </a:prstGeom>
            <a:solidFill>
              <a:srgbClr val="EE6E05"/>
            </a:solidFill>
            <a:ln w="9525" cap="flat" cmpd="sng">
              <a:solidFill>
                <a:srgbClr val="EE6E05"/>
              </a:solidFill>
              <a:prstDash val="solid"/>
              <a:round/>
              <a:headEnd type="none" w="sm" len="sm"/>
              <a:tailEnd type="none" w="sm" len="sm"/>
            </a:ln>
            <a:effectLst>
              <a:outerShdw blurRad="44450" dist="13970" dir="5400000" algn="ctr"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98633" y="2330748"/>
              <a:ext cx="2639684" cy="21777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txBox="1"/>
            <p:nvPr/>
          </p:nvSpPr>
          <p:spPr>
            <a:xfrm>
              <a:off x="198632" y="2330748"/>
              <a:ext cx="3113541" cy="2177750"/>
            </a:xfrm>
            <a:prstGeom prst="rect">
              <a:avLst/>
            </a:prstGeom>
            <a:noFill/>
            <a:ln>
              <a:noFill/>
            </a:ln>
          </p:spPr>
          <p:txBody>
            <a:bodyPr spcFirstLastPara="1" wrap="square" lIns="68575" tIns="68575" rIns="68575" bIns="68575" anchor="t" anchorCtr="0">
              <a:noAutofit/>
            </a:bodyPr>
            <a:lstStyle/>
            <a:p>
              <a:pPr marL="0" marR="0" lvl="0" indent="0" rtl="0">
                <a:lnSpc>
                  <a:spcPct val="90000"/>
                </a:lnSpc>
                <a:spcBef>
                  <a:spcPts val="0"/>
                </a:spcBef>
                <a:spcAft>
                  <a:spcPts val="0"/>
                </a:spcAft>
                <a:buClr>
                  <a:schemeClr val="dk1"/>
                </a:buClr>
                <a:buSzPts val="1800"/>
                <a:buFont typeface="Corbel"/>
                <a:buNone/>
              </a:pPr>
              <a:r>
                <a:rPr lang="es-MX" sz="2000" dirty="0">
                  <a:solidFill>
                    <a:schemeClr val="dk1"/>
                  </a:solidFill>
                  <a:latin typeface="Corbel"/>
                  <a:ea typeface="Corbel"/>
                  <a:cs typeface="Corbel"/>
                  <a:sym typeface="Corbel"/>
                </a:rPr>
                <a:t>Desde la mirada de Lucio (2012), Alonso y Tomás (2016), el cyberbullying </a:t>
              </a:r>
              <a:r>
                <a:rPr lang="es-MX" sz="2000" b="1" dirty="0">
                  <a:solidFill>
                    <a:schemeClr val="dk1"/>
                  </a:solidFill>
                  <a:latin typeface="Corbel"/>
                  <a:ea typeface="Corbel"/>
                  <a:cs typeface="Corbel"/>
                  <a:sym typeface="Corbel"/>
                </a:rPr>
                <a:t>puede generar cuadros depresivos y pensamientos suicidas en algunas víctimas, dada la impunidad que gozan los agresores, la invasión de la privacidad y la agresión masiva de que son objeto</a:t>
              </a:r>
              <a:r>
                <a:rPr lang="es-MX" sz="2000" dirty="0">
                  <a:solidFill>
                    <a:schemeClr val="dk1"/>
                  </a:solidFill>
                  <a:latin typeface="Corbel"/>
                  <a:ea typeface="Corbel"/>
                  <a:cs typeface="Corbel"/>
                  <a:sym typeface="Corbel"/>
                </a:rPr>
                <a:t> (Lucio, 2012, p, 57</a:t>
              </a:r>
              <a:endParaRPr sz="2000" dirty="0">
                <a:solidFill>
                  <a:schemeClr val="dk1"/>
                </a:solidFill>
                <a:latin typeface="Corbel"/>
                <a:ea typeface="Corbel"/>
                <a:cs typeface="Corbel"/>
                <a:sym typeface="Corbel"/>
              </a:endParaRPr>
            </a:p>
          </p:txBody>
        </p:sp>
        <p:sp>
          <p:nvSpPr>
            <p:cNvPr id="127" name="Google Shape;127;p13"/>
            <p:cNvSpPr/>
            <p:nvPr/>
          </p:nvSpPr>
          <p:spPr>
            <a:xfrm>
              <a:off x="2291930" y="1305924"/>
              <a:ext cx="468760" cy="468760"/>
            </a:xfrm>
            <a:prstGeom prst="triangle">
              <a:avLst>
                <a:gd name="adj" fmla="val 100000"/>
              </a:avLst>
            </a:prstGeom>
            <a:solidFill>
              <a:srgbClr val="D1DE0B"/>
            </a:solidFill>
            <a:ln w="9525" cap="flat" cmpd="sng">
              <a:solidFill>
                <a:srgbClr val="D1DE0B"/>
              </a:solidFill>
              <a:prstDash val="solid"/>
              <a:round/>
              <a:headEnd type="none" w="sm" len="sm"/>
              <a:tailEnd type="none" w="sm" len="sm"/>
            </a:ln>
            <a:effectLst>
              <a:outerShdw blurRad="44450" dist="13970" dir="5400000" algn="ctr"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5400000">
              <a:off x="3671377" y="755917"/>
              <a:ext cx="1653809" cy="2751901"/>
            </a:xfrm>
            <a:prstGeom prst="corner">
              <a:avLst>
                <a:gd name="adj1" fmla="val 16120"/>
                <a:gd name="adj2" fmla="val 16110"/>
              </a:avLst>
            </a:prstGeom>
            <a:solidFill>
              <a:srgbClr val="51CF10"/>
            </a:solidFill>
            <a:ln w="9525" cap="flat" cmpd="sng">
              <a:solidFill>
                <a:srgbClr val="51CF10"/>
              </a:solidFill>
              <a:prstDash val="solid"/>
              <a:round/>
              <a:headEnd type="none" w="sm" len="sm"/>
              <a:tailEnd type="none" w="sm" len="sm"/>
            </a:ln>
            <a:effectLst>
              <a:outerShdw blurRad="44450" dist="13970" dir="5400000" algn="ctr"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3395315" y="1578143"/>
              <a:ext cx="2484432" cy="21777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3395315" y="1578143"/>
              <a:ext cx="2484432" cy="21777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orbel"/>
                <a:buNone/>
              </a:pPr>
              <a:r>
                <a:rPr lang="es-MX" sz="2000" dirty="0">
                  <a:solidFill>
                    <a:schemeClr val="dk1"/>
                  </a:solidFill>
                  <a:latin typeface="Corbel"/>
                  <a:ea typeface="Corbel"/>
                  <a:cs typeface="Corbel"/>
                  <a:sym typeface="Corbel"/>
                </a:rPr>
                <a:t>Quienes lo sufren pueden presentar: </a:t>
              </a:r>
              <a:r>
                <a:rPr lang="es-MX" sz="2000" b="1" dirty="0">
                  <a:solidFill>
                    <a:schemeClr val="dk1"/>
                  </a:solidFill>
                  <a:latin typeface="Corbel"/>
                  <a:ea typeface="Corbel"/>
                  <a:cs typeface="Corbel"/>
                  <a:sym typeface="Corbel"/>
                </a:rPr>
                <a:t>“cambios de humor, comportamiento nervioso, miedo de ir al colegio, caída del rendimiento escolar, silencio, tendencia a la soledad o la tristeza” </a:t>
              </a:r>
              <a:r>
                <a:rPr lang="es-MX" sz="2000" dirty="0">
                  <a:solidFill>
                    <a:schemeClr val="dk1"/>
                  </a:solidFill>
                  <a:latin typeface="Corbel"/>
                  <a:ea typeface="Corbel"/>
                  <a:cs typeface="Corbel"/>
                  <a:sym typeface="Corbel"/>
                </a:rPr>
                <a:t>(Alonso y Tomás, 2016, p, 15).</a:t>
              </a:r>
              <a:endParaRPr sz="2000" dirty="0">
                <a:solidFill>
                  <a:schemeClr val="dk1"/>
                </a:solidFill>
                <a:latin typeface="Corbel"/>
                <a:ea typeface="Corbel"/>
                <a:cs typeface="Corbel"/>
                <a:sym typeface="Corbel"/>
              </a:endParaRPr>
            </a:p>
          </p:txBody>
        </p:sp>
        <p:sp>
          <p:nvSpPr>
            <p:cNvPr id="131" name="Google Shape;131;p13"/>
            <p:cNvSpPr/>
            <p:nvPr/>
          </p:nvSpPr>
          <p:spPr>
            <a:xfrm>
              <a:off x="5410986" y="553319"/>
              <a:ext cx="468760" cy="468760"/>
            </a:xfrm>
            <a:prstGeom prst="triangle">
              <a:avLst>
                <a:gd name="adj" fmla="val 100000"/>
              </a:avLst>
            </a:prstGeom>
            <a:solidFill>
              <a:srgbClr val="14C042"/>
            </a:solidFill>
            <a:ln w="9525" cap="flat" cmpd="sng">
              <a:solidFill>
                <a:srgbClr val="14C042"/>
              </a:solidFill>
              <a:prstDash val="solid"/>
              <a:round/>
              <a:headEnd type="none" w="sm" len="sm"/>
              <a:tailEnd type="none" w="sm" len="sm"/>
            </a:ln>
            <a:effectLst>
              <a:outerShdw blurRad="44450" dist="13970" dir="5400000" algn="ctr"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5400000">
              <a:off x="6790433" y="3312"/>
              <a:ext cx="1653809" cy="2751901"/>
            </a:xfrm>
            <a:prstGeom prst="corner">
              <a:avLst>
                <a:gd name="adj1" fmla="val 16120"/>
                <a:gd name="adj2" fmla="val 16110"/>
              </a:avLst>
            </a:prstGeom>
            <a:solidFill>
              <a:srgbClr val="18B29E"/>
            </a:solidFill>
            <a:ln w="9525" cap="flat" cmpd="sng">
              <a:solidFill>
                <a:srgbClr val="18B29E"/>
              </a:solidFill>
              <a:prstDash val="solid"/>
              <a:round/>
              <a:headEnd type="none" w="sm" len="sm"/>
              <a:tailEnd type="none" w="sm" len="sm"/>
            </a:ln>
            <a:effectLst>
              <a:outerShdw blurRad="44450" dist="13970" dir="5400000" algn="ctr"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14371" y="825538"/>
              <a:ext cx="2484432" cy="21777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txBox="1"/>
            <p:nvPr/>
          </p:nvSpPr>
          <p:spPr>
            <a:xfrm>
              <a:off x="6514371" y="825538"/>
              <a:ext cx="2484432" cy="21777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orbel"/>
                <a:buNone/>
              </a:pPr>
              <a:r>
                <a:rPr lang="es-MX" sz="2000" dirty="0">
                  <a:solidFill>
                    <a:schemeClr val="dk1"/>
                  </a:solidFill>
                  <a:latin typeface="Corbel"/>
                  <a:ea typeface="Corbel"/>
                  <a:cs typeface="Corbel"/>
                  <a:sym typeface="Corbel"/>
                </a:rPr>
                <a:t>Las víctimas de cyberbullying </a:t>
              </a:r>
              <a:r>
                <a:rPr lang="es-MX" sz="2000" b="1" dirty="0">
                  <a:solidFill>
                    <a:schemeClr val="dk1"/>
                  </a:solidFill>
                  <a:latin typeface="Corbel"/>
                  <a:ea typeface="Corbel"/>
                  <a:cs typeface="Corbel"/>
                  <a:sym typeface="Corbel"/>
                </a:rPr>
                <a:t>“no hablan de él”, aunque en su actuar intervienen tres personajes: “acosadores, víctimas y observadores”, </a:t>
              </a:r>
              <a:r>
                <a:rPr lang="es-MX" sz="2000" dirty="0">
                  <a:solidFill>
                    <a:schemeClr val="dk1"/>
                  </a:solidFill>
                  <a:latin typeface="Corbel"/>
                  <a:ea typeface="Corbel"/>
                  <a:cs typeface="Corbel"/>
                  <a:sym typeface="Corbel"/>
                </a:rPr>
                <a:t>que son cómplices de otros compañeros (Alonso y Tomás, 2016, p, 22).</a:t>
              </a:r>
              <a:endParaRPr sz="2000" dirty="0">
                <a:solidFill>
                  <a:schemeClr val="dk1"/>
                </a:solidFill>
                <a:latin typeface="Corbel"/>
                <a:ea typeface="Corbel"/>
                <a:cs typeface="Corbel"/>
                <a:sym typeface="Corbel"/>
              </a:endParaRPr>
            </a:p>
          </p:txBody>
        </p:sp>
      </p:grpSp>
      <p:pic>
        <p:nvPicPr>
          <p:cNvPr id="7170" name="Picture 2">
            <a:extLst>
              <a:ext uri="{FF2B5EF4-FFF2-40B4-BE49-F238E27FC236}">
                <a16:creationId xmlns:a16="http://schemas.microsoft.com/office/drawing/2014/main" id="{6AEB5A72-0120-4287-9A74-532F3A406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11" y="1685661"/>
            <a:ext cx="1902458" cy="12683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3579EAA6-95C3-45EC-AB1E-572AC85C7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649" y="956264"/>
            <a:ext cx="1834637" cy="12218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AAFC900-B2AB-4945-8390-D6B48F85A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051" y="298905"/>
            <a:ext cx="1904327" cy="1268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5EB2B-5DB3-4A36-A7F7-A221A3FD48D2}"/>
              </a:ext>
            </a:extLst>
          </p:cNvPr>
          <p:cNvSpPr>
            <a:spLocks noGrp="1"/>
          </p:cNvSpPr>
          <p:nvPr>
            <p:ph type="title"/>
          </p:nvPr>
        </p:nvSpPr>
        <p:spPr>
          <a:xfrm>
            <a:off x="1676400" y="228067"/>
            <a:ext cx="4419600" cy="799839"/>
          </a:xfrm>
        </p:spPr>
        <p:txBody>
          <a:bodyPr>
            <a:normAutofit fontScale="90000"/>
          </a:bodyPr>
          <a:lstStyle/>
          <a:p>
            <a:r>
              <a:rPr lang="es-ES" b="1" dirty="0">
                <a:solidFill>
                  <a:schemeClr val="tx1"/>
                </a:solidFill>
              </a:rPr>
              <a:t>Tabla. </a:t>
            </a:r>
            <a:r>
              <a:rPr lang="es-ES" b="1" dirty="0" err="1">
                <a:solidFill>
                  <a:schemeClr val="tx1"/>
                </a:solidFill>
              </a:rPr>
              <a:t>Cyberbullying</a:t>
            </a:r>
            <a:br>
              <a:rPr lang="es-MX" dirty="0">
                <a:solidFill>
                  <a:schemeClr val="tx1"/>
                </a:solidFill>
              </a:rPr>
            </a:br>
            <a:endParaRPr lang="es-MX" dirty="0">
              <a:solidFill>
                <a:schemeClr val="tx1"/>
              </a:solidFill>
            </a:endParaRPr>
          </a:p>
        </p:txBody>
      </p:sp>
      <p:sp>
        <p:nvSpPr>
          <p:cNvPr id="4" name="Rectangle 1">
            <a:extLst>
              <a:ext uri="{FF2B5EF4-FFF2-40B4-BE49-F238E27FC236}">
                <a16:creationId xmlns:a16="http://schemas.microsoft.com/office/drawing/2014/main" id="{F7E96D07-755D-46F7-A228-3BE9760D16E9}"/>
              </a:ext>
            </a:extLst>
          </p:cNvPr>
          <p:cNvSpPr>
            <a:spLocks noChangeArrowheads="1"/>
          </p:cNvSpPr>
          <p:nvPr/>
        </p:nvSpPr>
        <p:spPr bwMode="auto">
          <a:xfrm>
            <a:off x="309323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Tabla 4">
            <a:extLst>
              <a:ext uri="{FF2B5EF4-FFF2-40B4-BE49-F238E27FC236}">
                <a16:creationId xmlns:a16="http://schemas.microsoft.com/office/drawing/2014/main" id="{20E01292-641B-4B45-BFF3-C0B8E868B723}"/>
              </a:ext>
            </a:extLst>
          </p:cNvPr>
          <p:cNvGraphicFramePr>
            <a:graphicFrameLocks noGrp="1"/>
          </p:cNvGraphicFramePr>
          <p:nvPr>
            <p:extLst>
              <p:ext uri="{D42A27DB-BD31-4B8C-83A1-F6EECF244321}">
                <p14:modId xmlns:p14="http://schemas.microsoft.com/office/powerpoint/2010/main" val="1187822282"/>
              </p:ext>
            </p:extLst>
          </p:nvPr>
        </p:nvGraphicFramePr>
        <p:xfrm>
          <a:off x="1676400" y="791932"/>
          <a:ext cx="8686800" cy="5602027"/>
        </p:xfrm>
        <a:graphic>
          <a:graphicData uri="http://schemas.openxmlformats.org/drawingml/2006/table">
            <a:tbl>
              <a:tblPr firstRow="1" firstCol="1" bandRow="1">
                <a:tableStyleId>{BDBED569-4797-4DF1-A0F4-6AAB3CD982D8}</a:tableStyleId>
              </a:tblPr>
              <a:tblGrid>
                <a:gridCol w="4658118">
                  <a:extLst>
                    <a:ext uri="{9D8B030D-6E8A-4147-A177-3AD203B41FA5}">
                      <a16:colId xmlns:a16="http://schemas.microsoft.com/office/drawing/2014/main" val="2601206637"/>
                    </a:ext>
                  </a:extLst>
                </a:gridCol>
                <a:gridCol w="4028682">
                  <a:extLst>
                    <a:ext uri="{9D8B030D-6E8A-4147-A177-3AD203B41FA5}">
                      <a16:colId xmlns:a16="http://schemas.microsoft.com/office/drawing/2014/main" val="3825409801"/>
                    </a:ext>
                  </a:extLst>
                </a:gridCol>
              </a:tblGrid>
              <a:tr h="1248946">
                <a:tc>
                  <a:txBody>
                    <a:bodyPr/>
                    <a:lstStyle/>
                    <a:p>
                      <a:pPr algn="ctr">
                        <a:spcAft>
                          <a:spcPts val="0"/>
                        </a:spcAft>
                      </a:pPr>
                      <a:r>
                        <a:rPr lang="es-MX" sz="1600" b="1" dirty="0">
                          <a:solidFill>
                            <a:schemeClr val="tx1"/>
                          </a:solidFill>
                          <a:effectLst/>
                          <a:latin typeface="Corbel" panose="020B0503020204020204" pitchFamily="34" charset="0"/>
                        </a:rPr>
                        <a:t>Cyberbullying:</a:t>
                      </a:r>
                      <a:endParaRPr lang="es-MX" sz="2400" b="1"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es-MX" sz="1600" b="1" dirty="0">
                        <a:solidFill>
                          <a:schemeClr val="tx1"/>
                        </a:solidFill>
                        <a:effectLst/>
                        <a:latin typeface="Corbel" panose="020B0503020204020204" pitchFamily="34" charset="0"/>
                      </a:endParaRPr>
                    </a:p>
                    <a:p>
                      <a:pPr algn="ctr">
                        <a:spcAft>
                          <a:spcPts val="0"/>
                        </a:spcAft>
                      </a:pPr>
                      <a:endParaRPr lang="es-MX" sz="1600" b="1" dirty="0">
                        <a:solidFill>
                          <a:schemeClr val="tx1"/>
                        </a:solidFill>
                        <a:effectLst/>
                        <a:latin typeface="Corbel" panose="020B0503020204020204" pitchFamily="34" charset="0"/>
                      </a:endParaRPr>
                    </a:p>
                    <a:p>
                      <a:pPr algn="ctr">
                        <a:spcAft>
                          <a:spcPts val="0"/>
                        </a:spcAft>
                      </a:pPr>
                      <a:r>
                        <a:rPr lang="es-MX" sz="1600" b="1" dirty="0">
                          <a:solidFill>
                            <a:schemeClr val="tx1"/>
                          </a:solidFill>
                          <a:effectLst/>
                          <a:latin typeface="Corbel" panose="020B0503020204020204" pitchFamily="34" charset="0"/>
                        </a:rPr>
                        <a:t>Afectación</a:t>
                      </a:r>
                      <a:endParaRPr lang="es-MX" sz="2400" b="1"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0855660"/>
                  </a:ext>
                </a:extLst>
              </a:tr>
              <a:tr h="1827726">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Frecuencia</a:t>
                      </a:r>
                      <a:endParaRPr lang="es-MX" sz="2400" b="0" dirty="0">
                        <a:solidFill>
                          <a:schemeClr val="tx1"/>
                        </a:solidFill>
                        <a:effectLst/>
                        <a:latin typeface="Corbel" panose="020B0503020204020204" pitchFamily="34" charset="0"/>
                      </a:endParaRPr>
                    </a:p>
                  </a:txBody>
                  <a:tcPr marL="68580" marR="68580" marT="0" marB="0"/>
                </a:tc>
                <a:tc>
                  <a:txBody>
                    <a:bodyPr/>
                    <a:lstStyle/>
                    <a:p>
                      <a:pPr>
                        <a:spcAft>
                          <a:spcPts val="0"/>
                        </a:spcAft>
                      </a:pPr>
                      <a:r>
                        <a:rPr lang="es-MX" sz="1600" b="0" dirty="0">
                          <a:solidFill>
                            <a:schemeClr val="tx1"/>
                          </a:solidFill>
                          <a:effectLst/>
                          <a:latin typeface="Corbel" panose="020B0503020204020204" pitchFamily="34" charset="0"/>
                        </a:rPr>
                        <a:t>A diario</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Todos los días</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A cada rato</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Una vez a la semana</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Seguido</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Es algo habitual</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Es normal.</a:t>
                      </a:r>
                      <a:endParaRPr lang="es-MX" sz="24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0376942"/>
                  </a:ext>
                </a:extLst>
              </a:tr>
              <a:tr h="1607044">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Formas</a:t>
                      </a:r>
                      <a:endParaRPr lang="es-MX" sz="24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MX" sz="1600" b="0" dirty="0">
                          <a:solidFill>
                            <a:schemeClr val="tx1"/>
                          </a:solidFill>
                          <a:effectLst/>
                          <a:latin typeface="Corbel" panose="020B0503020204020204" pitchFamily="34" charset="0"/>
                        </a:rPr>
                        <a:t>Creación de memes</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Comentarios discriminatorios y misóginos</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Publicación </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Compartir fotos de los y las estudiantes gay</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Crear montajes en WhatsApp</a:t>
                      </a:r>
                      <a:endParaRPr lang="es-MX" sz="24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8876212"/>
                  </a:ext>
                </a:extLst>
              </a:tr>
              <a:tr h="918311">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Consecuencia </a:t>
                      </a:r>
                      <a:endParaRPr lang="es-MX" sz="24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MX" sz="1600" b="0" dirty="0">
                          <a:solidFill>
                            <a:schemeClr val="tx1"/>
                          </a:solidFill>
                          <a:effectLst/>
                          <a:latin typeface="Corbel" panose="020B0503020204020204" pitchFamily="34" charset="0"/>
                        </a:rPr>
                        <a:t>Afecta la autoestima de la otra persona.</a:t>
                      </a:r>
                      <a:endParaRPr lang="es-MX" sz="2400" b="0" dirty="0">
                        <a:solidFill>
                          <a:schemeClr val="tx1"/>
                        </a:solidFill>
                        <a:effectLst/>
                        <a:latin typeface="Corbel" panose="020B0503020204020204" pitchFamily="34" charset="0"/>
                      </a:endParaRPr>
                    </a:p>
                    <a:p>
                      <a:pPr>
                        <a:spcAft>
                          <a:spcPts val="0"/>
                        </a:spcAft>
                      </a:pPr>
                      <a:r>
                        <a:rPr lang="es-MX" sz="1600" b="0" dirty="0">
                          <a:solidFill>
                            <a:schemeClr val="tx1"/>
                          </a:solidFill>
                          <a:effectLst/>
                          <a:latin typeface="Corbel" panose="020B0503020204020204" pitchFamily="34" charset="0"/>
                        </a:rPr>
                        <a:t>Genera consecuencias y problemas psicológicos</a:t>
                      </a:r>
                      <a:endParaRPr lang="es-MX" sz="24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0249642"/>
                  </a:ext>
                </a:extLst>
              </a:tr>
            </a:tbl>
          </a:graphicData>
        </a:graphic>
      </p:graphicFrame>
    </p:spTree>
    <p:extLst>
      <p:ext uri="{BB962C8B-B14F-4D97-AF65-F5344CB8AC3E}">
        <p14:creationId xmlns:p14="http://schemas.microsoft.com/office/powerpoint/2010/main" val="343742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429E02F-DD05-4B1E-8EE7-28503B41ABF3}"/>
              </a:ext>
            </a:extLst>
          </p:cNvPr>
          <p:cNvGraphicFramePr>
            <a:graphicFrameLocks noGrp="1"/>
          </p:cNvGraphicFramePr>
          <p:nvPr>
            <p:extLst>
              <p:ext uri="{D42A27DB-BD31-4B8C-83A1-F6EECF244321}">
                <p14:modId xmlns:p14="http://schemas.microsoft.com/office/powerpoint/2010/main" val="1271435724"/>
              </p:ext>
            </p:extLst>
          </p:nvPr>
        </p:nvGraphicFramePr>
        <p:xfrm>
          <a:off x="1772967" y="470362"/>
          <a:ext cx="8474119" cy="5917275"/>
        </p:xfrm>
        <a:graphic>
          <a:graphicData uri="http://schemas.openxmlformats.org/drawingml/2006/table">
            <a:tbl>
              <a:tblPr firstRow="1" firstCol="1" bandRow="1">
                <a:tableStyleId>{BDBED569-4797-4DF1-A0F4-6AAB3CD982D8}</a:tableStyleId>
              </a:tblPr>
              <a:tblGrid>
                <a:gridCol w="4544072">
                  <a:extLst>
                    <a:ext uri="{9D8B030D-6E8A-4147-A177-3AD203B41FA5}">
                      <a16:colId xmlns:a16="http://schemas.microsoft.com/office/drawing/2014/main" val="3211686987"/>
                    </a:ext>
                  </a:extLst>
                </a:gridCol>
                <a:gridCol w="3930047">
                  <a:extLst>
                    <a:ext uri="{9D8B030D-6E8A-4147-A177-3AD203B41FA5}">
                      <a16:colId xmlns:a16="http://schemas.microsoft.com/office/drawing/2014/main" val="2346957972"/>
                    </a:ext>
                  </a:extLst>
                </a:gridCol>
              </a:tblGrid>
              <a:tr h="2987931">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Acciones</a:t>
                      </a:r>
                    </a:p>
                    <a:p>
                      <a:pPr algn="ctr">
                        <a:spcAft>
                          <a:spcPts val="0"/>
                        </a:spcAft>
                      </a:pPr>
                      <a:r>
                        <a:rPr lang="es-MX" sz="1600" b="0" dirty="0">
                          <a:solidFill>
                            <a:schemeClr val="tx1"/>
                          </a:solidFill>
                          <a:effectLst/>
                          <a:latin typeface="Corbel" panose="020B0503020204020204" pitchFamily="34" charset="0"/>
                        </a:rPr>
                        <a:t>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MX" sz="1600" b="0" dirty="0">
                          <a:solidFill>
                            <a:schemeClr val="tx1"/>
                          </a:solidFill>
                          <a:effectLst/>
                          <a:latin typeface="Corbel" panose="020B0503020204020204" pitchFamily="34" charset="0"/>
                        </a:rPr>
                        <a:t>Burlarse</a:t>
                      </a:r>
                    </a:p>
                    <a:p>
                      <a:pPr algn="just">
                        <a:spcAft>
                          <a:spcPts val="0"/>
                        </a:spcAft>
                      </a:pPr>
                      <a:r>
                        <a:rPr lang="es-MX" sz="1600" b="0" dirty="0">
                          <a:solidFill>
                            <a:schemeClr val="tx1"/>
                          </a:solidFill>
                          <a:effectLst/>
                          <a:latin typeface="Corbel" panose="020B0503020204020204" pitchFamily="34" charset="0"/>
                        </a:rPr>
                        <a:t>Ofender</a:t>
                      </a:r>
                    </a:p>
                    <a:p>
                      <a:pPr algn="just">
                        <a:spcAft>
                          <a:spcPts val="0"/>
                        </a:spcAft>
                      </a:pPr>
                      <a:r>
                        <a:rPr lang="es-MX" sz="1600" b="0" dirty="0">
                          <a:solidFill>
                            <a:schemeClr val="tx1"/>
                          </a:solidFill>
                          <a:effectLst/>
                          <a:latin typeface="Corbel" panose="020B0503020204020204" pitchFamily="34" charset="0"/>
                        </a:rPr>
                        <a:t>Insultar</a:t>
                      </a:r>
                    </a:p>
                    <a:p>
                      <a:pPr algn="just">
                        <a:spcAft>
                          <a:spcPts val="0"/>
                        </a:spcAft>
                      </a:pPr>
                      <a:r>
                        <a:rPr lang="es-MX" sz="1600" b="0" dirty="0">
                          <a:solidFill>
                            <a:schemeClr val="tx1"/>
                          </a:solidFill>
                          <a:effectLst/>
                          <a:latin typeface="Corbel" panose="020B0503020204020204" pitchFamily="34" charset="0"/>
                        </a:rPr>
                        <a:t>Molestar</a:t>
                      </a:r>
                    </a:p>
                    <a:p>
                      <a:pPr algn="just">
                        <a:spcAft>
                          <a:spcPts val="0"/>
                        </a:spcAft>
                      </a:pPr>
                      <a:r>
                        <a:rPr lang="es-MX" sz="1600" b="0" dirty="0">
                          <a:solidFill>
                            <a:schemeClr val="tx1"/>
                          </a:solidFill>
                          <a:effectLst/>
                          <a:latin typeface="Corbel" panose="020B0503020204020204" pitchFamily="34" charset="0"/>
                        </a:rPr>
                        <a:t>Hostigar</a:t>
                      </a:r>
                    </a:p>
                    <a:p>
                      <a:pPr algn="just">
                        <a:spcAft>
                          <a:spcPts val="0"/>
                        </a:spcAft>
                      </a:pPr>
                      <a:r>
                        <a:rPr lang="es-MX" sz="1600" b="0" dirty="0">
                          <a:solidFill>
                            <a:schemeClr val="tx1"/>
                          </a:solidFill>
                          <a:effectLst/>
                          <a:latin typeface="Corbel" panose="020B0503020204020204" pitchFamily="34" charset="0"/>
                        </a:rPr>
                        <a:t>Acosar</a:t>
                      </a:r>
                    </a:p>
                    <a:p>
                      <a:pPr algn="just">
                        <a:spcAft>
                          <a:spcPts val="0"/>
                        </a:spcAft>
                      </a:pPr>
                      <a:r>
                        <a:rPr lang="es-MX" sz="1600" b="0" dirty="0">
                          <a:solidFill>
                            <a:schemeClr val="tx1"/>
                          </a:solidFill>
                          <a:effectLst/>
                          <a:latin typeface="Corbel" panose="020B0503020204020204" pitchFamily="34" charset="0"/>
                        </a:rPr>
                        <a:t>Agredir</a:t>
                      </a:r>
                    </a:p>
                    <a:p>
                      <a:pPr algn="just">
                        <a:spcAft>
                          <a:spcPts val="0"/>
                        </a:spcAft>
                      </a:pPr>
                      <a:r>
                        <a:rPr lang="es-MX" sz="1600" b="0" dirty="0">
                          <a:solidFill>
                            <a:schemeClr val="tx1"/>
                          </a:solidFill>
                          <a:effectLst/>
                          <a:latin typeface="Corbel" panose="020B0503020204020204" pitchFamily="34" charset="0"/>
                        </a:rPr>
                        <a:t>Perjudicar</a:t>
                      </a:r>
                    </a:p>
                    <a:p>
                      <a:pPr algn="just">
                        <a:spcAft>
                          <a:spcPts val="0"/>
                        </a:spcAft>
                      </a:pPr>
                      <a:r>
                        <a:rPr lang="es-MX" sz="1600" b="0" dirty="0">
                          <a:solidFill>
                            <a:schemeClr val="tx1"/>
                          </a:solidFill>
                          <a:effectLst/>
                          <a:latin typeface="Corbel" panose="020B0503020204020204" pitchFamily="34" charset="0"/>
                        </a:rPr>
                        <a:t>Agredir la autoestima</a:t>
                      </a:r>
                    </a:p>
                    <a:p>
                      <a:pPr algn="just">
                        <a:spcAft>
                          <a:spcPts val="0"/>
                        </a:spcAft>
                      </a:pPr>
                      <a:r>
                        <a:rPr lang="es-MX" sz="1600" b="0" dirty="0">
                          <a:solidFill>
                            <a:schemeClr val="tx1"/>
                          </a:solidFill>
                          <a:effectLst/>
                          <a:latin typeface="Corbel" panose="020B0503020204020204" pitchFamily="34" charset="0"/>
                        </a:rPr>
                        <a:t>Dañar la reputación en redes sociales</a:t>
                      </a:r>
                      <a:r>
                        <a:rPr lang="es-ES_tradnl" sz="1600" b="0" dirty="0">
                          <a:solidFill>
                            <a:schemeClr val="tx1"/>
                          </a:solidFill>
                          <a:effectLst/>
                          <a:latin typeface="Corbel" panose="020B0503020204020204" pitchFamily="34" charset="0"/>
                        </a:rPr>
                        <a:t>.</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4899418"/>
                  </a:ext>
                </a:extLst>
              </a:tr>
              <a:tr h="2050541">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Plataforma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600" b="0" dirty="0">
                          <a:solidFill>
                            <a:schemeClr val="tx1"/>
                          </a:solidFill>
                          <a:effectLst/>
                          <a:latin typeface="Corbel" panose="020B0503020204020204" pitchFamily="34" charset="0"/>
                        </a:rPr>
                        <a:t>Facebook</a:t>
                      </a:r>
                      <a:endParaRPr lang="es-MX" sz="1600" b="0" dirty="0">
                        <a:solidFill>
                          <a:schemeClr val="tx1"/>
                        </a:solidFill>
                        <a:effectLst/>
                        <a:latin typeface="Corbel" panose="020B0503020204020204" pitchFamily="34" charset="0"/>
                      </a:endParaRPr>
                    </a:p>
                    <a:p>
                      <a:pPr algn="just">
                        <a:spcAft>
                          <a:spcPts val="0"/>
                        </a:spcAft>
                      </a:pPr>
                      <a:r>
                        <a:rPr lang="en-US" sz="1600" b="0" dirty="0">
                          <a:solidFill>
                            <a:schemeClr val="tx1"/>
                          </a:solidFill>
                          <a:effectLst/>
                          <a:latin typeface="Corbel" panose="020B0503020204020204" pitchFamily="34" charset="0"/>
                        </a:rPr>
                        <a:t>Instagram </a:t>
                      </a:r>
                      <a:endParaRPr lang="es-MX" sz="1600" b="0" dirty="0">
                        <a:solidFill>
                          <a:schemeClr val="tx1"/>
                        </a:solidFill>
                        <a:effectLst/>
                        <a:latin typeface="Corbel" panose="020B0503020204020204" pitchFamily="34" charset="0"/>
                      </a:endParaRPr>
                    </a:p>
                    <a:p>
                      <a:pPr algn="just">
                        <a:spcAft>
                          <a:spcPts val="0"/>
                        </a:spcAft>
                      </a:pPr>
                      <a:r>
                        <a:rPr lang="en-US" sz="1600" b="0" dirty="0">
                          <a:solidFill>
                            <a:schemeClr val="tx1"/>
                          </a:solidFill>
                          <a:effectLst/>
                          <a:latin typeface="Corbel" panose="020B0503020204020204" pitchFamily="34" charset="0"/>
                        </a:rPr>
                        <a:t>Twitter</a:t>
                      </a:r>
                      <a:endParaRPr lang="es-MX" sz="1600" b="0" dirty="0">
                        <a:solidFill>
                          <a:schemeClr val="tx1"/>
                        </a:solidFill>
                        <a:effectLst/>
                        <a:latin typeface="Corbel" panose="020B0503020204020204" pitchFamily="34" charset="0"/>
                      </a:endParaRPr>
                    </a:p>
                    <a:p>
                      <a:pPr algn="just">
                        <a:spcAft>
                          <a:spcPts val="0"/>
                        </a:spcAft>
                      </a:pPr>
                      <a:r>
                        <a:rPr lang="en-US" sz="1600" b="0" dirty="0">
                          <a:solidFill>
                            <a:schemeClr val="tx1"/>
                          </a:solidFill>
                          <a:effectLst/>
                          <a:latin typeface="Corbel" panose="020B0503020204020204" pitchFamily="34" charset="0"/>
                        </a:rPr>
                        <a:t>Outlook</a:t>
                      </a:r>
                      <a:endParaRPr lang="es-MX" sz="1600" b="0" dirty="0">
                        <a:solidFill>
                          <a:schemeClr val="tx1"/>
                        </a:solidFill>
                        <a:effectLst/>
                        <a:latin typeface="Corbel" panose="020B0503020204020204" pitchFamily="34" charset="0"/>
                      </a:endParaRPr>
                    </a:p>
                    <a:p>
                      <a:pPr algn="just">
                        <a:spcAft>
                          <a:spcPts val="0"/>
                        </a:spcAft>
                      </a:pPr>
                      <a:r>
                        <a:rPr lang="en-US" sz="1600" b="0" dirty="0">
                          <a:solidFill>
                            <a:schemeClr val="tx1"/>
                          </a:solidFill>
                          <a:effectLst/>
                          <a:latin typeface="Corbel" panose="020B0503020204020204" pitchFamily="34" charset="0"/>
                        </a:rPr>
                        <a:t>Snap chap</a:t>
                      </a:r>
                      <a:endParaRPr lang="es-MX" sz="1600" b="0" dirty="0">
                        <a:solidFill>
                          <a:schemeClr val="tx1"/>
                        </a:solidFill>
                        <a:effectLst/>
                        <a:latin typeface="Corbel" panose="020B0503020204020204" pitchFamily="34" charset="0"/>
                      </a:endParaRPr>
                    </a:p>
                    <a:p>
                      <a:pPr algn="just">
                        <a:spcAft>
                          <a:spcPts val="0"/>
                        </a:spcAft>
                      </a:pPr>
                      <a:r>
                        <a:rPr lang="en-US" sz="1600" b="0" dirty="0">
                          <a:solidFill>
                            <a:schemeClr val="tx1"/>
                          </a:solidFill>
                          <a:effectLst/>
                          <a:latin typeface="Corbel" panose="020B0503020204020204" pitchFamily="34" charset="0"/>
                        </a:rPr>
                        <a:t>Chat.</a:t>
                      </a:r>
                      <a:endParaRPr lang="es-MX" sz="1600" b="0" dirty="0">
                        <a:solidFill>
                          <a:schemeClr val="tx1"/>
                        </a:solidFill>
                        <a:effectLst/>
                        <a:latin typeface="Corbel" panose="020B0503020204020204" pitchFamily="34" charset="0"/>
                      </a:endParaRPr>
                    </a:p>
                    <a:p>
                      <a:pPr algn="just">
                        <a:spcAft>
                          <a:spcPts val="0"/>
                        </a:spcAft>
                      </a:pPr>
                      <a:r>
                        <a:rPr lang="en-US" sz="1600" b="0" dirty="0">
                          <a:solidFill>
                            <a:schemeClr val="tx1"/>
                          </a:solidFill>
                          <a:effectLst/>
                          <a:latin typeface="Corbel" panose="020B0503020204020204" pitchFamily="34" charset="0"/>
                        </a:rPr>
                        <a:t>Tik Tok</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5852292"/>
                  </a:ext>
                </a:extLst>
              </a:tr>
              <a:tr h="878803">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Personas que generan cyberbullying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MX" sz="1600" b="0" dirty="0">
                          <a:solidFill>
                            <a:schemeClr val="tx1"/>
                          </a:solidFill>
                          <a:effectLst/>
                          <a:latin typeface="Corbel" panose="020B0503020204020204" pitchFamily="34" charset="0"/>
                        </a:rPr>
                        <a:t>Compañeros de grupo o salón.</a:t>
                      </a:r>
                    </a:p>
                    <a:p>
                      <a:pPr algn="just">
                        <a:spcAft>
                          <a:spcPts val="0"/>
                        </a:spcAft>
                      </a:pPr>
                      <a:r>
                        <a:rPr lang="es-MX" sz="1600" b="0" dirty="0">
                          <a:solidFill>
                            <a:schemeClr val="tx1"/>
                          </a:solidFill>
                          <a:effectLst/>
                          <a:latin typeface="Corbel" panose="020B0503020204020204" pitchFamily="34" charset="0"/>
                        </a:rPr>
                        <a:t>Entre los estudiantes al interior del salón de clases.</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9850831"/>
                  </a:ext>
                </a:extLst>
              </a:tr>
            </a:tbl>
          </a:graphicData>
        </a:graphic>
      </p:graphicFrame>
    </p:spTree>
    <p:extLst>
      <p:ext uri="{BB962C8B-B14F-4D97-AF65-F5344CB8AC3E}">
        <p14:creationId xmlns:p14="http://schemas.microsoft.com/office/powerpoint/2010/main" val="205626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52CADF8-FEE3-462C-9D59-DF23718A30CF}"/>
              </a:ext>
            </a:extLst>
          </p:cNvPr>
          <p:cNvSpPr/>
          <p:nvPr/>
        </p:nvSpPr>
        <p:spPr>
          <a:xfrm>
            <a:off x="1418266" y="5915411"/>
            <a:ext cx="3203441" cy="464871"/>
          </a:xfrm>
          <a:prstGeom prst="rect">
            <a:avLst/>
          </a:prstGeom>
        </p:spPr>
        <p:txBody>
          <a:bodyPr wrap="none">
            <a:spAutoFit/>
          </a:bodyPr>
          <a:lstStyle/>
          <a:p>
            <a:pPr indent="449580" algn="just">
              <a:lnSpc>
                <a:spcPct val="150000"/>
              </a:lnSpc>
              <a:spcAft>
                <a:spcPts val="0"/>
              </a:spcAft>
            </a:pPr>
            <a:r>
              <a:rPr lang="es-MX" dirty="0">
                <a:latin typeface="+mj-lt"/>
                <a:ea typeface="Times New Roman" panose="02020603050405020304" pitchFamily="18" charset="0"/>
              </a:rPr>
              <a:t>Fuente: Elaboración propia</a:t>
            </a:r>
          </a:p>
        </p:txBody>
      </p:sp>
      <p:graphicFrame>
        <p:nvGraphicFramePr>
          <p:cNvPr id="7" name="Tabla 6">
            <a:extLst>
              <a:ext uri="{FF2B5EF4-FFF2-40B4-BE49-F238E27FC236}">
                <a16:creationId xmlns:a16="http://schemas.microsoft.com/office/drawing/2014/main" id="{89DAF241-0D55-45E7-8C98-788ED9379258}"/>
              </a:ext>
            </a:extLst>
          </p:cNvPr>
          <p:cNvGraphicFramePr>
            <a:graphicFrameLocks noGrp="1"/>
          </p:cNvGraphicFramePr>
          <p:nvPr>
            <p:extLst>
              <p:ext uri="{D42A27DB-BD31-4B8C-83A1-F6EECF244321}">
                <p14:modId xmlns:p14="http://schemas.microsoft.com/office/powerpoint/2010/main" val="1453536885"/>
              </p:ext>
            </p:extLst>
          </p:nvPr>
        </p:nvGraphicFramePr>
        <p:xfrm>
          <a:off x="1965637" y="710153"/>
          <a:ext cx="7792279" cy="5167719"/>
        </p:xfrm>
        <a:graphic>
          <a:graphicData uri="http://schemas.openxmlformats.org/drawingml/2006/table">
            <a:tbl>
              <a:tblPr firstRow="1" firstCol="1" bandRow="1">
                <a:tableStyleId>{BDBED569-4797-4DF1-A0F4-6AAB3CD982D8}</a:tableStyleId>
              </a:tblPr>
              <a:tblGrid>
                <a:gridCol w="4178450">
                  <a:extLst>
                    <a:ext uri="{9D8B030D-6E8A-4147-A177-3AD203B41FA5}">
                      <a16:colId xmlns:a16="http://schemas.microsoft.com/office/drawing/2014/main" val="535486309"/>
                    </a:ext>
                  </a:extLst>
                </a:gridCol>
                <a:gridCol w="3613829">
                  <a:extLst>
                    <a:ext uri="{9D8B030D-6E8A-4147-A177-3AD203B41FA5}">
                      <a16:colId xmlns:a16="http://schemas.microsoft.com/office/drawing/2014/main" val="2381629280"/>
                    </a:ext>
                  </a:extLst>
                </a:gridCol>
              </a:tblGrid>
              <a:tr h="892563">
                <a:tc>
                  <a:txBody>
                    <a:bodyPr/>
                    <a:lstStyle/>
                    <a:p>
                      <a:pPr algn="ctr">
                        <a:spcAft>
                          <a:spcPts val="0"/>
                        </a:spcAft>
                      </a:pPr>
                      <a:r>
                        <a:rPr lang="es-MX" sz="1600" b="0" dirty="0">
                          <a:solidFill>
                            <a:schemeClr val="tx1"/>
                          </a:solidFill>
                          <a:effectLst/>
                          <a:latin typeface="Corbel" panose="020B0503020204020204" pitchFamily="34" charset="0"/>
                        </a:rPr>
                        <a:t>Actor del  cyberbullying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600" b="0">
                          <a:solidFill>
                            <a:schemeClr val="tx1"/>
                          </a:solidFill>
                          <a:effectLst/>
                          <a:latin typeface="Corbel" panose="020B0503020204020204" pitchFamily="34" charset="0"/>
                        </a:rPr>
                        <a:t>Ambos.</a:t>
                      </a:r>
                    </a:p>
                    <a:p>
                      <a:pPr algn="ctr">
                        <a:spcAft>
                          <a:spcPts val="0"/>
                        </a:spcAft>
                      </a:pPr>
                      <a:r>
                        <a:rPr lang="es-MX" sz="1600" b="0">
                          <a:solidFill>
                            <a:schemeClr val="tx1"/>
                          </a:solidFill>
                          <a:effectLst/>
                          <a:latin typeface="Corbel" panose="020B0503020204020204" pitchFamily="34" charset="0"/>
                        </a:rPr>
                        <a:t> Todos los estudiantes</a:t>
                      </a:r>
                    </a:p>
                    <a:p>
                      <a:pPr algn="ctr">
                        <a:spcAft>
                          <a:spcPts val="0"/>
                        </a:spcAft>
                      </a:pPr>
                      <a:r>
                        <a:rPr lang="es-MX" sz="1600" b="0">
                          <a:solidFill>
                            <a:schemeClr val="tx1"/>
                          </a:solidFill>
                          <a:effectLst/>
                          <a:latin typeface="Corbel" panose="020B0503020204020204" pitchFamily="34" charset="0"/>
                        </a:rPr>
                        <a:t> Hombres y mujeres</a:t>
                      </a:r>
                      <a:endParaRPr lang="es-MX" sz="1600" b="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6472428"/>
                  </a:ext>
                </a:extLst>
              </a:tr>
              <a:tr h="892563">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La razón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600" b="0" dirty="0">
                          <a:solidFill>
                            <a:schemeClr val="tx1"/>
                          </a:solidFill>
                          <a:effectLst/>
                          <a:latin typeface="Corbel" panose="020B0503020204020204" pitchFamily="34" charset="0"/>
                        </a:rPr>
                        <a:t>Es normal</a:t>
                      </a:r>
                    </a:p>
                    <a:p>
                      <a:pPr algn="ctr">
                        <a:spcAft>
                          <a:spcPts val="0"/>
                        </a:spcAft>
                      </a:pPr>
                      <a:r>
                        <a:rPr lang="es-MX" sz="1600" b="0" dirty="0">
                          <a:solidFill>
                            <a:schemeClr val="tx1"/>
                          </a:solidFill>
                          <a:effectLst/>
                          <a:latin typeface="Corbel" panose="020B0503020204020204" pitchFamily="34" charset="0"/>
                        </a:rPr>
                        <a:t>Son un grupo que reconoce llevarse muy pesado.</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6663580"/>
                  </a:ext>
                </a:extLst>
              </a:tr>
              <a:tr h="892563">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Percepción del cyberbullying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600" b="0" dirty="0">
                          <a:solidFill>
                            <a:schemeClr val="tx1"/>
                          </a:solidFill>
                          <a:effectLst/>
                          <a:latin typeface="Corbel" panose="020B0503020204020204" pitchFamily="34" charset="0"/>
                        </a:rPr>
                        <a:t>Debe ser detenido </a:t>
                      </a:r>
                    </a:p>
                    <a:p>
                      <a:pPr algn="ctr">
                        <a:spcAft>
                          <a:spcPts val="0"/>
                        </a:spcAft>
                      </a:pPr>
                      <a:r>
                        <a:rPr lang="es-MX" sz="1600" b="0" dirty="0">
                          <a:solidFill>
                            <a:schemeClr val="tx1"/>
                          </a:solidFill>
                          <a:effectLst/>
                          <a:latin typeface="Corbel" panose="020B0503020204020204" pitchFamily="34" charset="0"/>
                        </a:rPr>
                        <a:t>No continuarlo</a:t>
                      </a:r>
                    </a:p>
                    <a:p>
                      <a:pPr algn="ctr">
                        <a:spcAft>
                          <a:spcPts val="0"/>
                        </a:spcAft>
                      </a:pPr>
                      <a:r>
                        <a:rPr lang="es-MX" sz="1600" b="0" dirty="0">
                          <a:solidFill>
                            <a:schemeClr val="tx1"/>
                          </a:solidFill>
                          <a:effectLst/>
                          <a:latin typeface="Corbel" panose="020B0503020204020204" pitchFamily="34" charset="0"/>
                        </a:rPr>
                        <a:t>No promover que todo mundo se entere</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9382288"/>
                  </a:ext>
                </a:extLst>
              </a:tr>
              <a:tr h="1002424">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Pedir ayuda</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600" b="0" dirty="0">
                          <a:solidFill>
                            <a:schemeClr val="tx1"/>
                          </a:solidFill>
                          <a:effectLst/>
                          <a:latin typeface="Corbel" panose="020B0503020204020204" pitchFamily="34" charset="0"/>
                        </a:rPr>
                        <a:t>Hablar con la persona que ejerce ciberbullying</a:t>
                      </a:r>
                    </a:p>
                    <a:p>
                      <a:pPr algn="ctr">
                        <a:spcAft>
                          <a:spcPts val="0"/>
                        </a:spcAft>
                      </a:pPr>
                      <a:r>
                        <a:rPr lang="es-MX" sz="1600" b="0" dirty="0">
                          <a:solidFill>
                            <a:schemeClr val="tx1"/>
                          </a:solidFill>
                          <a:effectLst/>
                          <a:latin typeface="Corbel" panose="020B0503020204020204" pitchFamily="34" charset="0"/>
                        </a:rPr>
                        <a:t>Decir: “oye ya estoy harto de que te burles”</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3654214"/>
                  </a:ext>
                </a:extLst>
              </a:tr>
              <a:tr h="1487606">
                <a:tc>
                  <a:txBody>
                    <a:bodyPr/>
                    <a:lstStyle/>
                    <a:p>
                      <a:pPr algn="ctr">
                        <a:spcAft>
                          <a:spcPts val="0"/>
                        </a:spcAft>
                      </a:pPr>
                      <a:endParaRPr lang="es-MX" sz="1600" b="0" dirty="0">
                        <a:solidFill>
                          <a:schemeClr val="tx1"/>
                        </a:solidFill>
                        <a:effectLst/>
                        <a:latin typeface="Corbel" panose="020B0503020204020204" pitchFamily="34" charset="0"/>
                      </a:endParaRPr>
                    </a:p>
                    <a:p>
                      <a:pPr algn="ctr">
                        <a:spcAft>
                          <a:spcPts val="0"/>
                        </a:spcAft>
                      </a:pPr>
                      <a:endParaRPr lang="es-MX" sz="1600" b="0" dirty="0">
                        <a:solidFill>
                          <a:schemeClr val="tx1"/>
                        </a:solidFill>
                        <a:effectLst/>
                        <a:latin typeface="Corbel" panose="020B0503020204020204" pitchFamily="34" charset="0"/>
                      </a:endParaRPr>
                    </a:p>
                    <a:p>
                      <a:pPr algn="ctr">
                        <a:spcAft>
                          <a:spcPts val="0"/>
                        </a:spcAft>
                      </a:pPr>
                      <a:r>
                        <a:rPr lang="es-MX" sz="1600" b="0" dirty="0">
                          <a:solidFill>
                            <a:schemeClr val="tx1"/>
                          </a:solidFill>
                          <a:effectLst/>
                          <a:latin typeface="Corbel" panose="020B0503020204020204" pitchFamily="34" charset="0"/>
                        </a:rPr>
                        <a:t>Los sentimientos o emociones </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600" b="0" dirty="0">
                          <a:solidFill>
                            <a:schemeClr val="tx1"/>
                          </a:solidFill>
                          <a:effectLst/>
                          <a:latin typeface="Corbel" panose="020B0503020204020204" pitchFamily="34" charset="0"/>
                        </a:rPr>
                        <a:t>Hartazgo</a:t>
                      </a:r>
                    </a:p>
                    <a:p>
                      <a:pPr algn="ctr">
                        <a:spcAft>
                          <a:spcPts val="0"/>
                        </a:spcAft>
                      </a:pPr>
                      <a:r>
                        <a:rPr lang="es-MX" sz="1600" b="0" dirty="0">
                          <a:solidFill>
                            <a:schemeClr val="tx1"/>
                          </a:solidFill>
                          <a:effectLst/>
                          <a:latin typeface="Corbel" panose="020B0503020204020204" pitchFamily="34" charset="0"/>
                        </a:rPr>
                        <a:t>Tristeza</a:t>
                      </a:r>
                    </a:p>
                    <a:p>
                      <a:pPr algn="ctr">
                        <a:spcAft>
                          <a:spcPts val="0"/>
                        </a:spcAft>
                      </a:pPr>
                      <a:r>
                        <a:rPr lang="es-MX" sz="1600" b="0" dirty="0">
                          <a:solidFill>
                            <a:schemeClr val="tx1"/>
                          </a:solidFill>
                          <a:effectLst/>
                          <a:latin typeface="Corbel" panose="020B0503020204020204" pitchFamily="34" charset="0"/>
                        </a:rPr>
                        <a:t>Enojo </a:t>
                      </a:r>
                    </a:p>
                    <a:p>
                      <a:pPr algn="ctr">
                        <a:spcAft>
                          <a:spcPts val="0"/>
                        </a:spcAft>
                      </a:pPr>
                      <a:r>
                        <a:rPr lang="es-MX" sz="1600" b="0" dirty="0">
                          <a:solidFill>
                            <a:schemeClr val="tx1"/>
                          </a:solidFill>
                          <a:effectLst/>
                          <a:latin typeface="Corbel" panose="020B0503020204020204" pitchFamily="34" charset="0"/>
                        </a:rPr>
                        <a:t>Reconocen que lo ven como una broma y diversión</a:t>
                      </a:r>
                      <a:endParaRPr lang="es-MX" sz="1600" b="0" dirty="0">
                        <a:solidFill>
                          <a:schemeClr val="tx1"/>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1391700"/>
                  </a:ext>
                </a:extLst>
              </a:tr>
            </a:tbl>
          </a:graphicData>
        </a:graphic>
      </p:graphicFrame>
    </p:spTree>
    <p:extLst>
      <p:ext uri="{BB962C8B-B14F-4D97-AF65-F5344CB8AC3E}">
        <p14:creationId xmlns:p14="http://schemas.microsoft.com/office/powerpoint/2010/main" val="233725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86CBC-D743-4ACB-A23C-CB55206B6C5C}"/>
              </a:ext>
            </a:extLst>
          </p:cNvPr>
          <p:cNvSpPr>
            <a:spLocks noGrp="1"/>
          </p:cNvSpPr>
          <p:nvPr>
            <p:ph type="title"/>
          </p:nvPr>
        </p:nvSpPr>
        <p:spPr/>
        <p:txBody>
          <a:bodyPr>
            <a:normAutofit/>
          </a:bodyPr>
          <a:lstStyle/>
          <a:p>
            <a:pPr algn="ctr"/>
            <a:r>
              <a:rPr lang="es-MX" sz="3200" b="1" dirty="0">
                <a:solidFill>
                  <a:schemeClr val="tx1"/>
                </a:solidFill>
                <a:ea typeface="Times New Roman" panose="02020603050405020304" pitchFamily="18" charset="0"/>
              </a:rPr>
              <a:t>Los  </a:t>
            </a:r>
            <a:r>
              <a:rPr lang="es-MX" sz="3200" b="1" i="1" dirty="0" err="1">
                <a:solidFill>
                  <a:schemeClr val="tx1"/>
                </a:solidFill>
                <a:ea typeface="Times New Roman" panose="02020603050405020304" pitchFamily="18" charset="0"/>
              </a:rPr>
              <a:t>cyberbulleadores</a:t>
            </a:r>
            <a:endParaRPr lang="es-MX" sz="3200" b="1" dirty="0">
              <a:solidFill>
                <a:schemeClr val="tx1"/>
              </a:solidFill>
            </a:endParaRPr>
          </a:p>
        </p:txBody>
      </p:sp>
      <p:sp>
        <p:nvSpPr>
          <p:cNvPr id="3" name="Rectángulo 2">
            <a:extLst>
              <a:ext uri="{FF2B5EF4-FFF2-40B4-BE49-F238E27FC236}">
                <a16:creationId xmlns:a16="http://schemas.microsoft.com/office/drawing/2014/main" id="{2EEA152D-1964-4E06-AEE4-19EAA531210D}"/>
              </a:ext>
            </a:extLst>
          </p:cNvPr>
          <p:cNvSpPr/>
          <p:nvPr/>
        </p:nvSpPr>
        <p:spPr>
          <a:xfrm>
            <a:off x="1057384" y="1307309"/>
            <a:ext cx="8401878" cy="3086871"/>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Deben ser sancionados</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Deben reparar el daño moral ocasionado</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Puede iniciar con reconocer el daño y ofrecer “una disculpa pública”</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Obligar a eliminar los contenidos “denigrantes” y “discriminatorios” en las redes sociales</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Erradicar el cyberbullying en la universidad</a:t>
            </a:r>
          </a:p>
        </p:txBody>
      </p:sp>
      <p:sp>
        <p:nvSpPr>
          <p:cNvPr id="4" name="Flecha: a la derecha con bandas 3">
            <a:extLst>
              <a:ext uri="{FF2B5EF4-FFF2-40B4-BE49-F238E27FC236}">
                <a16:creationId xmlns:a16="http://schemas.microsoft.com/office/drawing/2014/main" id="{232D190C-A72E-434F-9215-7531234C4B29}"/>
              </a:ext>
            </a:extLst>
          </p:cNvPr>
          <p:cNvSpPr/>
          <p:nvPr/>
        </p:nvSpPr>
        <p:spPr>
          <a:xfrm>
            <a:off x="5258323" y="5194060"/>
            <a:ext cx="918718" cy="400974"/>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3074" name="Picture 2">
            <a:extLst>
              <a:ext uri="{FF2B5EF4-FFF2-40B4-BE49-F238E27FC236}">
                <a16:creationId xmlns:a16="http://schemas.microsoft.com/office/drawing/2014/main" id="{AECE736F-375C-4A8B-840C-4FC9CFF773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6" b="89602" l="1901" r="90875">
                        <a14:foregroundMark x1="14449" y1="45260" x2="2091" y2="49541"/>
                        <a14:foregroundMark x1="90875" y1="45260" x2="90875" y2="45260"/>
                      </a14:backgroundRemoval>
                    </a14:imgEffect>
                  </a14:imgLayer>
                </a14:imgProps>
              </a:ext>
              <a:ext uri="{28A0092B-C50C-407E-A947-70E740481C1C}">
                <a14:useLocalDpi xmlns:a14="http://schemas.microsoft.com/office/drawing/2010/main" val="0"/>
              </a:ext>
            </a:extLst>
          </a:blip>
          <a:srcRect/>
          <a:stretch>
            <a:fillRect/>
          </a:stretch>
        </p:blipFill>
        <p:spPr bwMode="auto">
          <a:xfrm>
            <a:off x="2090058" y="4783829"/>
            <a:ext cx="2609748" cy="16224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22AD18B-1BE2-4897-B764-BD8000CF5B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62884" y="4113187"/>
            <a:ext cx="3320855" cy="216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5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1C841-01E0-F648-9E5D-7C37F96C5065}"/>
              </a:ext>
            </a:extLst>
          </p:cNvPr>
          <p:cNvSpPr>
            <a:spLocks noGrp="1"/>
          </p:cNvSpPr>
          <p:nvPr>
            <p:ph type="title"/>
          </p:nvPr>
        </p:nvSpPr>
        <p:spPr>
          <a:xfrm>
            <a:off x="1201057" y="-158326"/>
            <a:ext cx="10515600" cy="1325563"/>
          </a:xfrm>
        </p:spPr>
        <p:txBody>
          <a:bodyPr/>
          <a:lstStyle/>
          <a:p>
            <a:r>
              <a:rPr lang="es-MX" dirty="0"/>
              <a:t>La </a:t>
            </a:r>
            <a:r>
              <a:rPr lang="es-MX" dirty="0">
                <a:solidFill>
                  <a:srgbClr val="000000"/>
                </a:solidFill>
              </a:rPr>
              <a:t>Universitarios ante el Cyberbullying</a:t>
            </a:r>
            <a:endParaRPr lang="es-MX" dirty="0"/>
          </a:p>
        </p:txBody>
      </p:sp>
      <p:sp>
        <p:nvSpPr>
          <p:cNvPr id="3" name="Rectángulo 2">
            <a:extLst>
              <a:ext uri="{FF2B5EF4-FFF2-40B4-BE49-F238E27FC236}">
                <a16:creationId xmlns:a16="http://schemas.microsoft.com/office/drawing/2014/main" id="{F703AA9D-77EE-A847-963F-F4DFA2D02C1F}"/>
              </a:ext>
            </a:extLst>
          </p:cNvPr>
          <p:cNvSpPr/>
          <p:nvPr/>
        </p:nvSpPr>
        <p:spPr>
          <a:xfrm>
            <a:off x="1607457" y="724141"/>
            <a:ext cx="8769920" cy="6133859"/>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Calibri" panose="020F0502020204030204" pitchFamily="34" charset="0"/>
              </a:rPr>
              <a:t>La universidad </a:t>
            </a:r>
            <a:r>
              <a:rPr lang="es-MX" sz="2200" dirty="0">
                <a:solidFill>
                  <a:srgbClr val="000000"/>
                </a:solidFill>
                <a:latin typeface="Corbel" panose="020B0503020204020204" pitchFamily="34" charset="0"/>
                <a:ea typeface="Calibri" panose="020F0502020204030204" pitchFamily="34" charset="0"/>
              </a:rPr>
              <a:t>es el espacio idóneo en el que se busca </a:t>
            </a:r>
            <a:r>
              <a:rPr lang="es-MX" sz="2200" dirty="0">
                <a:latin typeface="Corbel" panose="020B0503020204020204" pitchFamily="34" charset="0"/>
                <a:ea typeface="Times New Roman" panose="02020603050405020304" pitchFamily="18" charset="0"/>
              </a:rPr>
              <a:t>generar mayor conciencia sobre lo que acontece en nuestra realidad,</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Busca  respetar los derechos humanos</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Garantizar los principios de equidad y no discriminación</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Estar más alerta de la violencia de género</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Proteger la dignidad humana</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Generar una nueva cultura de “No violencia digital”,</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Generar una cultura de la paz y promoción del “respeto”</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Mayor “valoración de la diversidad”, </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Desmontar los estereotipos”, y </a:t>
            </a:r>
          </a:p>
          <a:p>
            <a:pPr marL="285750" indent="-285750" algn="just">
              <a:lnSpc>
                <a:spcPct val="150000"/>
              </a:lnSpc>
              <a:spcAft>
                <a:spcPts val="0"/>
              </a:spcAft>
              <a:buFont typeface="Wingdings" panose="05000000000000000000" pitchFamily="2" charset="2"/>
              <a:buChar char="q"/>
            </a:pPr>
            <a:r>
              <a:rPr lang="es-MX" sz="2200" dirty="0">
                <a:latin typeface="Corbel" panose="020B0503020204020204" pitchFamily="34" charset="0"/>
                <a:ea typeface="Times New Roman" panose="02020603050405020304" pitchFamily="18" charset="0"/>
              </a:rPr>
              <a:t>Urge un “cambio de ideologías sexistas, misóginas, machistas, racistas, discriminatorias, clasistas, y violentas”. </a:t>
            </a:r>
          </a:p>
        </p:txBody>
      </p:sp>
    </p:spTree>
    <p:extLst>
      <p:ext uri="{BB962C8B-B14F-4D97-AF65-F5344CB8AC3E}">
        <p14:creationId xmlns:p14="http://schemas.microsoft.com/office/powerpoint/2010/main" val="287083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BA58A-FCC9-4F5F-994B-2187871EC3DA}"/>
              </a:ext>
            </a:extLst>
          </p:cNvPr>
          <p:cNvSpPr>
            <a:spLocks noGrp="1"/>
          </p:cNvSpPr>
          <p:nvPr>
            <p:ph type="title"/>
          </p:nvPr>
        </p:nvSpPr>
        <p:spPr/>
        <p:txBody>
          <a:bodyPr/>
          <a:lstStyle/>
          <a:p>
            <a:r>
              <a:rPr lang="es-MX" dirty="0"/>
              <a:t>R</a:t>
            </a:r>
          </a:p>
        </p:txBody>
      </p:sp>
      <p:sp>
        <p:nvSpPr>
          <p:cNvPr id="3" name="CuadroTexto 2">
            <a:extLst>
              <a:ext uri="{FF2B5EF4-FFF2-40B4-BE49-F238E27FC236}">
                <a16:creationId xmlns:a16="http://schemas.microsoft.com/office/drawing/2014/main" id="{20EA3F8B-FD46-42AB-AFFA-E14B16C7F5F2}"/>
              </a:ext>
            </a:extLst>
          </p:cNvPr>
          <p:cNvSpPr txBox="1"/>
          <p:nvPr/>
        </p:nvSpPr>
        <p:spPr>
          <a:xfrm>
            <a:off x="4383314" y="183456"/>
            <a:ext cx="4630057" cy="584775"/>
          </a:xfrm>
          <a:prstGeom prst="rect">
            <a:avLst/>
          </a:prstGeom>
          <a:noFill/>
        </p:spPr>
        <p:txBody>
          <a:bodyPr wrap="square" rtlCol="0">
            <a:spAutoFit/>
          </a:bodyPr>
          <a:lstStyle/>
          <a:p>
            <a:r>
              <a:rPr lang="es-MX" sz="3200" b="1" dirty="0">
                <a:latin typeface="Corbel" panose="020B0503020204020204" pitchFamily="34" charset="0"/>
              </a:rPr>
              <a:t>Referencias</a:t>
            </a:r>
          </a:p>
        </p:txBody>
      </p:sp>
      <p:sp>
        <p:nvSpPr>
          <p:cNvPr id="5" name="CuadroTexto 4">
            <a:extLst>
              <a:ext uri="{FF2B5EF4-FFF2-40B4-BE49-F238E27FC236}">
                <a16:creationId xmlns:a16="http://schemas.microsoft.com/office/drawing/2014/main" id="{CBE639E0-FBF7-4CB7-9B99-28F36324F227}"/>
              </a:ext>
            </a:extLst>
          </p:cNvPr>
          <p:cNvSpPr txBox="1"/>
          <p:nvPr/>
        </p:nvSpPr>
        <p:spPr>
          <a:xfrm>
            <a:off x="1582057" y="768231"/>
            <a:ext cx="9027885" cy="6017032"/>
          </a:xfrm>
          <a:prstGeom prst="rect">
            <a:avLst/>
          </a:prstGeom>
          <a:noFill/>
        </p:spPr>
        <p:txBody>
          <a:bodyPr wrap="square">
            <a:spAutoFit/>
          </a:bodyPr>
          <a:lstStyle/>
          <a:p>
            <a:pPr marL="360000" indent="-360000"/>
            <a:r>
              <a:rPr lang="es-MX" sz="1750" b="0" i="0" dirty="0">
                <a:solidFill>
                  <a:srgbClr val="231F20"/>
                </a:solidFill>
                <a:effectLst/>
                <a:latin typeface="Corbel" panose="020B0503020204020204" pitchFamily="34" charset="0"/>
              </a:rPr>
              <a:t>Alonso D. MÁ. y Tomás X. (2016). Manual del </a:t>
            </a:r>
            <a:r>
              <a:rPr lang="es-MX" sz="1750" b="0" i="0" dirty="0" err="1">
                <a:solidFill>
                  <a:srgbClr val="231F20"/>
                </a:solidFill>
                <a:effectLst/>
                <a:latin typeface="Corbel" panose="020B0503020204020204" pitchFamily="34" charset="0"/>
              </a:rPr>
              <a:t>Bullying</a:t>
            </a:r>
            <a:r>
              <a:rPr lang="es-MX" sz="1750" b="0" i="0" dirty="0">
                <a:solidFill>
                  <a:srgbClr val="231F20"/>
                </a:solidFill>
                <a:effectLst/>
                <a:latin typeface="Corbel" panose="020B0503020204020204" pitchFamily="34" charset="0"/>
              </a:rPr>
              <a:t>. España: Nova Galicia NG </a:t>
            </a:r>
            <a:r>
              <a:rPr lang="es-MX" sz="1750" b="0" i="0" dirty="0" err="1">
                <a:solidFill>
                  <a:srgbClr val="231F20"/>
                </a:solidFill>
                <a:effectLst/>
                <a:latin typeface="Corbel" panose="020B0503020204020204" pitchFamily="34" charset="0"/>
              </a:rPr>
              <a:t>Edicións</a:t>
            </a:r>
            <a:r>
              <a:rPr lang="es-MX" sz="1750" b="0" i="0" dirty="0">
                <a:solidFill>
                  <a:srgbClr val="231F20"/>
                </a:solidFill>
                <a:effectLst/>
                <a:latin typeface="Corbel" panose="020B0503020204020204" pitchFamily="34" charset="0"/>
              </a:rPr>
              <a:t>. </a:t>
            </a:r>
            <a:endParaRPr lang="es-MX" sz="1750" b="0" i="0" dirty="0">
              <a:solidFill>
                <a:srgbClr val="000000"/>
              </a:solidFill>
              <a:effectLst/>
              <a:latin typeface="Corbel" panose="020B0503020204020204" pitchFamily="34" charset="0"/>
            </a:endParaRPr>
          </a:p>
          <a:p>
            <a:pPr marL="360000" indent="-360000"/>
            <a:r>
              <a:rPr lang="es-MX" sz="1750" b="0" i="0" dirty="0">
                <a:solidFill>
                  <a:srgbClr val="231F20"/>
                </a:solidFill>
                <a:effectLst/>
                <a:latin typeface="Corbel" panose="020B0503020204020204" pitchFamily="34" charset="0"/>
              </a:rPr>
              <a:t>Carrillo, R. (2015). Violencia en las universidades públicas. El caso de la Universidad Autónoma Metropolitana. México: UAM.  </a:t>
            </a:r>
            <a:endParaRPr lang="es-MX" sz="1750" dirty="0">
              <a:latin typeface="Corbel" panose="020B0503020204020204" pitchFamily="34" charset="0"/>
            </a:endParaRPr>
          </a:p>
          <a:p>
            <a:pPr marL="360000" indent="-360000"/>
            <a:r>
              <a:rPr lang="es-MX" sz="1750" b="0" i="0" dirty="0" err="1">
                <a:solidFill>
                  <a:srgbClr val="231F20"/>
                </a:solidFill>
                <a:effectLst/>
                <a:latin typeface="Corbel" panose="020B0503020204020204" pitchFamily="34" charset="0"/>
              </a:rPr>
              <a:t>Fulán</a:t>
            </a:r>
            <a:r>
              <a:rPr lang="es-MX" sz="1750" b="0" i="0" dirty="0">
                <a:solidFill>
                  <a:srgbClr val="231F20"/>
                </a:solidFill>
                <a:effectLst/>
                <a:latin typeface="Corbel" panose="020B0503020204020204" pitchFamily="34" charset="0"/>
              </a:rPr>
              <a:t>, A., Pasillas, M. A., Spitzer, T. C., y Gómez, A. (</a:t>
            </a:r>
            <a:r>
              <a:rPr lang="es-MX" sz="1750" b="0" i="0" dirty="0" err="1">
                <a:solidFill>
                  <a:srgbClr val="231F20"/>
                </a:solidFill>
                <a:effectLst/>
                <a:latin typeface="Corbel" panose="020B0503020204020204" pitchFamily="34" charset="0"/>
              </a:rPr>
              <a:t>Coords</a:t>
            </a:r>
            <a:r>
              <a:rPr lang="es-MX" sz="1750" b="0" i="0" dirty="0">
                <a:solidFill>
                  <a:srgbClr val="231F20"/>
                </a:solidFill>
                <a:effectLst/>
                <a:latin typeface="Corbel" panose="020B0503020204020204" pitchFamily="34" charset="0"/>
              </a:rPr>
              <a:t>). (2013). Convivencia, disciplina y violencia en las escuelas 2001-2011. México: Colección Estados del Conocimiento, COMIE- ANUIES. </a:t>
            </a:r>
          </a:p>
          <a:p>
            <a:pPr marL="360000" indent="-360000"/>
            <a:r>
              <a:rPr lang="es-MX" sz="1750" b="0" i="0" dirty="0">
                <a:solidFill>
                  <a:srgbClr val="231F20"/>
                </a:solidFill>
                <a:effectLst/>
                <a:latin typeface="Corbel" panose="020B0503020204020204" pitchFamily="34" charset="0"/>
              </a:rPr>
              <a:t>Instituto Nacional de Estadística y Geografía (INEGI). (2015). Módulo sobre ciberacoso. </a:t>
            </a:r>
            <a:r>
              <a:rPr lang="es-MX" sz="1750" b="0" i="0" dirty="0" err="1">
                <a:solidFill>
                  <a:srgbClr val="231F20"/>
                </a:solidFill>
                <a:effectLst/>
                <a:latin typeface="Corbel" panose="020B0503020204020204" pitchFamily="34" charset="0"/>
              </a:rPr>
              <a:t>Mociba</a:t>
            </a:r>
            <a:r>
              <a:rPr lang="es-MX" sz="1750" b="0" i="0" dirty="0">
                <a:solidFill>
                  <a:srgbClr val="231F20"/>
                </a:solidFill>
                <a:effectLst/>
                <a:latin typeface="Corbel" panose="020B0503020204020204" pitchFamily="34" charset="0"/>
              </a:rPr>
              <a:t> 2015. Recuperado de </a:t>
            </a:r>
            <a:r>
              <a:rPr lang="es-MX" sz="1750" b="0" i="0" dirty="0">
                <a:solidFill>
                  <a:srgbClr val="231F20"/>
                </a:solidFill>
                <a:effectLst/>
                <a:latin typeface="Corbel" panose="020B0503020204020204" pitchFamily="34" charset="0"/>
                <a:hlinkClick r:id="rId2"/>
              </a:rPr>
              <a:t>http://internet.contenidos.inegi.org.mx/contenidos/productos/prod_serv/contenidos/espanol/bvinegi/productos/nueva_estruc/promo/mociba2015_principales_resultados.pdf</a:t>
            </a:r>
            <a:r>
              <a:rPr lang="es-MX" sz="1750" b="0" i="0" dirty="0">
                <a:solidFill>
                  <a:srgbClr val="231F20"/>
                </a:solidFill>
                <a:effectLst/>
                <a:latin typeface="Corbel" panose="020B0503020204020204" pitchFamily="34" charset="0"/>
              </a:rPr>
              <a:t>            </a:t>
            </a:r>
            <a:endParaRPr lang="es-MX" sz="1750" b="0" i="0" dirty="0">
              <a:solidFill>
                <a:srgbClr val="000000"/>
              </a:solidFill>
              <a:effectLst/>
              <a:latin typeface="Corbel" panose="020B0503020204020204" pitchFamily="34" charset="0"/>
            </a:endParaRPr>
          </a:p>
          <a:p>
            <a:pPr marL="360000" indent="-360000"/>
            <a:r>
              <a:rPr lang="es-MX" sz="1750" b="0" i="0" dirty="0" err="1">
                <a:solidFill>
                  <a:srgbClr val="231F20"/>
                </a:solidFill>
                <a:effectLst/>
                <a:latin typeface="Corbel" panose="020B0503020204020204" pitchFamily="34" charset="0"/>
              </a:rPr>
              <a:t>Kowalski</a:t>
            </a:r>
            <a:r>
              <a:rPr lang="es-MX" sz="1750" b="0" i="0" dirty="0">
                <a:solidFill>
                  <a:srgbClr val="231F20"/>
                </a:solidFill>
                <a:effectLst/>
                <a:latin typeface="Corbel" panose="020B0503020204020204" pitchFamily="34" charset="0"/>
              </a:rPr>
              <a:t>, R. M; </a:t>
            </a:r>
            <a:r>
              <a:rPr lang="es-MX" sz="1750" b="0" i="0" dirty="0" err="1">
                <a:solidFill>
                  <a:srgbClr val="231F20"/>
                </a:solidFill>
                <a:effectLst/>
                <a:latin typeface="Corbel" panose="020B0503020204020204" pitchFamily="34" charset="0"/>
              </a:rPr>
              <a:t>Limber</a:t>
            </a:r>
            <a:r>
              <a:rPr lang="es-MX" sz="1750" b="0" i="0" dirty="0">
                <a:solidFill>
                  <a:srgbClr val="231F20"/>
                </a:solidFill>
                <a:effectLst/>
                <a:latin typeface="Corbel" panose="020B0503020204020204" pitchFamily="34" charset="0"/>
              </a:rPr>
              <a:t> S. P y </a:t>
            </a:r>
            <a:r>
              <a:rPr lang="es-MX" sz="1750" b="0" i="0" dirty="0" err="1">
                <a:solidFill>
                  <a:srgbClr val="231F20"/>
                </a:solidFill>
                <a:effectLst/>
                <a:latin typeface="Corbel" panose="020B0503020204020204" pitchFamily="34" charset="0"/>
              </a:rPr>
              <a:t>Agatston</a:t>
            </a:r>
            <a:r>
              <a:rPr lang="es-MX" sz="1750" b="0" i="0" dirty="0">
                <a:solidFill>
                  <a:srgbClr val="231F20"/>
                </a:solidFill>
                <a:effectLst/>
                <a:latin typeface="Corbel" panose="020B0503020204020204" pitchFamily="34" charset="0"/>
              </a:rPr>
              <a:t> P. W. (2012). Cyberbullying: </a:t>
            </a:r>
            <a:r>
              <a:rPr lang="es-MX" sz="1750" b="0" i="0" dirty="0" err="1">
                <a:solidFill>
                  <a:srgbClr val="231F20"/>
                </a:solidFill>
                <a:effectLst/>
                <a:latin typeface="Corbel" panose="020B0503020204020204" pitchFamily="34" charset="0"/>
              </a:rPr>
              <a:t>bullying</a:t>
            </a:r>
            <a:r>
              <a:rPr lang="es-MX" sz="1750" b="0" i="0" dirty="0">
                <a:solidFill>
                  <a:srgbClr val="231F20"/>
                </a:solidFill>
                <a:effectLst/>
                <a:latin typeface="Corbel" panose="020B0503020204020204" pitchFamily="34" charset="0"/>
              </a:rPr>
              <a:t> in </a:t>
            </a:r>
            <a:r>
              <a:rPr lang="es-MX" sz="1750" b="0" i="0" dirty="0" err="1">
                <a:solidFill>
                  <a:srgbClr val="231F20"/>
                </a:solidFill>
                <a:effectLst/>
                <a:latin typeface="Corbel" panose="020B0503020204020204" pitchFamily="34" charset="0"/>
              </a:rPr>
              <a:t>the</a:t>
            </a:r>
            <a:r>
              <a:rPr lang="es-MX" sz="1750" b="0" i="0" dirty="0">
                <a:solidFill>
                  <a:srgbClr val="231F20"/>
                </a:solidFill>
                <a:effectLst/>
                <a:latin typeface="Corbel" panose="020B0503020204020204" pitchFamily="34" charset="0"/>
              </a:rPr>
              <a:t> digital               </a:t>
            </a:r>
            <a:endParaRPr lang="es-MX" sz="1750" b="0" i="0" dirty="0">
              <a:solidFill>
                <a:srgbClr val="000000"/>
              </a:solidFill>
              <a:effectLst/>
              <a:latin typeface="Corbel" panose="020B0503020204020204" pitchFamily="34" charset="0"/>
            </a:endParaRPr>
          </a:p>
          <a:p>
            <a:pPr marL="360000" indent="-360000"/>
            <a:r>
              <a:rPr lang="es-MX" sz="1750" b="0" i="0" dirty="0">
                <a:solidFill>
                  <a:srgbClr val="231F20"/>
                </a:solidFill>
                <a:effectLst/>
                <a:latin typeface="Corbel" panose="020B0503020204020204" pitchFamily="34" charset="0"/>
              </a:rPr>
              <a:t>Molina del Peral José Antonio &amp; Vecina Navarro Pilar (2015). </a:t>
            </a:r>
            <a:r>
              <a:rPr lang="es-MX" sz="1750" b="0" i="0" dirty="0" err="1">
                <a:solidFill>
                  <a:srgbClr val="231F20"/>
                </a:solidFill>
                <a:effectLst/>
                <a:latin typeface="Corbel" panose="020B0503020204020204" pitchFamily="34" charset="0"/>
              </a:rPr>
              <a:t>Bullying</a:t>
            </a:r>
            <a:r>
              <a:rPr lang="es-MX" sz="1750" b="0" i="0" dirty="0">
                <a:solidFill>
                  <a:srgbClr val="231F20"/>
                </a:solidFill>
                <a:effectLst/>
                <a:latin typeface="Corbel" panose="020B0503020204020204" pitchFamily="34" charset="0"/>
              </a:rPr>
              <a:t>, ciberbullying y sexting ¿cómo actuar ante situación de acoso?. Ediciones pirámide (Grupo Anaya). Madrid.  </a:t>
            </a:r>
            <a:endParaRPr lang="es-MX" sz="1750" b="0" i="0" dirty="0">
              <a:solidFill>
                <a:srgbClr val="000000"/>
              </a:solidFill>
              <a:effectLst/>
              <a:latin typeface="Corbel" panose="020B0503020204020204" pitchFamily="34" charset="0"/>
            </a:endParaRPr>
          </a:p>
          <a:p>
            <a:pPr marL="360000" indent="-360000"/>
            <a:r>
              <a:rPr lang="es-MX" sz="1750" b="0" i="0" dirty="0">
                <a:solidFill>
                  <a:srgbClr val="231F20"/>
                </a:solidFill>
                <a:effectLst/>
                <a:latin typeface="Corbel" panose="020B0503020204020204" pitchFamily="34" charset="0"/>
              </a:rPr>
              <a:t> Morales, R. T., Serrano, B. C., Miranda, G., David, A., y Santos, L. A. (2014). Ciberbullying, acoso cibernético y delitos invisibles. Experiencias psicopedagógicas. México: Universidad Autónoma del Estado de México.  </a:t>
            </a:r>
          </a:p>
          <a:p>
            <a:pPr marL="360000" indent="-360000"/>
            <a:r>
              <a:rPr lang="es-MX" sz="1750" b="0" i="0" dirty="0">
                <a:solidFill>
                  <a:srgbClr val="231F20"/>
                </a:solidFill>
                <a:effectLst/>
                <a:latin typeface="Corbel" panose="020B0503020204020204" pitchFamily="34" charset="0"/>
              </a:rPr>
              <a:t>Ortega R; </a:t>
            </a:r>
            <a:r>
              <a:rPr lang="es-MX" sz="1750" b="0" i="0" dirty="0" err="1">
                <a:solidFill>
                  <a:srgbClr val="231F20"/>
                </a:solidFill>
                <a:effectLst/>
                <a:latin typeface="Corbel" panose="020B0503020204020204" pitchFamily="34" charset="0"/>
              </a:rPr>
              <a:t>Calmestra</a:t>
            </a:r>
            <a:r>
              <a:rPr lang="es-MX" sz="1750" b="0" i="0" dirty="0">
                <a:solidFill>
                  <a:srgbClr val="231F20"/>
                </a:solidFill>
                <a:effectLst/>
                <a:latin typeface="Corbel" panose="020B0503020204020204" pitchFamily="34" charset="0"/>
              </a:rPr>
              <a:t> J. &amp; Mora M. J. (2008). Ciberbullying. International </a:t>
            </a:r>
            <a:r>
              <a:rPr lang="es-MX" sz="1750" b="0" i="0" dirty="0" err="1">
                <a:solidFill>
                  <a:srgbClr val="231F20"/>
                </a:solidFill>
                <a:effectLst/>
                <a:latin typeface="Corbel" panose="020B0503020204020204" pitchFamily="34" charset="0"/>
              </a:rPr>
              <a:t>Journal</a:t>
            </a:r>
            <a:r>
              <a:rPr lang="es-MX" sz="1750" b="0" i="0" dirty="0">
                <a:solidFill>
                  <a:srgbClr val="231F20"/>
                </a:solidFill>
                <a:effectLst/>
                <a:latin typeface="Corbel" panose="020B0503020204020204" pitchFamily="34" charset="0"/>
              </a:rPr>
              <a:t> </a:t>
            </a:r>
            <a:r>
              <a:rPr lang="es-MX" sz="1750" b="0" i="0" dirty="0" err="1">
                <a:solidFill>
                  <a:srgbClr val="231F20"/>
                </a:solidFill>
                <a:effectLst/>
                <a:latin typeface="Corbel" panose="020B0503020204020204" pitchFamily="34" charset="0"/>
              </a:rPr>
              <a:t>of</a:t>
            </a:r>
            <a:r>
              <a:rPr lang="es-MX" sz="1750" b="0" i="0" dirty="0">
                <a:solidFill>
                  <a:srgbClr val="231F20"/>
                </a:solidFill>
                <a:effectLst/>
                <a:latin typeface="Corbel" panose="020B0503020204020204" pitchFamily="34" charset="0"/>
              </a:rPr>
              <a:t> </a:t>
            </a:r>
            <a:r>
              <a:rPr lang="es-MX" sz="1750" b="0" i="0" dirty="0" err="1">
                <a:solidFill>
                  <a:srgbClr val="231F20"/>
                </a:solidFill>
                <a:effectLst/>
                <a:latin typeface="Corbel" panose="020B0503020204020204" pitchFamily="34" charset="0"/>
              </a:rPr>
              <a:t>Psychologyy</a:t>
            </a:r>
            <a:r>
              <a:rPr lang="es-MX" sz="1750" b="0" i="0" dirty="0">
                <a:solidFill>
                  <a:srgbClr val="231F20"/>
                </a:solidFill>
                <a:effectLst/>
                <a:latin typeface="Corbel" panose="020B0503020204020204" pitchFamily="34" charset="0"/>
              </a:rPr>
              <a:t> and </a:t>
            </a:r>
            <a:r>
              <a:rPr lang="es-MX" sz="1750" b="0" i="0" dirty="0" err="1">
                <a:solidFill>
                  <a:srgbClr val="231F20"/>
                </a:solidFill>
                <a:effectLst/>
                <a:latin typeface="Corbel" panose="020B0503020204020204" pitchFamily="34" charset="0"/>
              </a:rPr>
              <a:t>Psychological</a:t>
            </a:r>
            <a:r>
              <a:rPr lang="es-MX" sz="1750" b="0" i="0" dirty="0">
                <a:solidFill>
                  <a:srgbClr val="231F20"/>
                </a:solidFill>
                <a:effectLst/>
                <a:latin typeface="Corbel" panose="020B0503020204020204" pitchFamily="34" charset="0"/>
              </a:rPr>
              <a:t> </a:t>
            </a:r>
            <a:r>
              <a:rPr lang="es-MX" sz="1750" b="0" i="0" dirty="0" err="1">
                <a:solidFill>
                  <a:srgbClr val="231F20"/>
                </a:solidFill>
                <a:effectLst/>
                <a:latin typeface="Corbel" panose="020B0503020204020204" pitchFamily="34" charset="0"/>
              </a:rPr>
              <a:t>Therapy</a:t>
            </a:r>
            <a:r>
              <a:rPr lang="es-MX" sz="1750" b="0" i="0" dirty="0">
                <a:solidFill>
                  <a:srgbClr val="231F20"/>
                </a:solidFill>
                <a:effectLst/>
                <a:latin typeface="Corbel" panose="020B0503020204020204" pitchFamily="34" charset="0"/>
              </a:rPr>
              <a:t>. June, año/vol.8, </a:t>
            </a:r>
            <a:r>
              <a:rPr lang="es-MX" sz="1750" b="0" i="0" dirty="0" err="1">
                <a:solidFill>
                  <a:srgbClr val="231F20"/>
                </a:solidFill>
                <a:effectLst/>
                <a:latin typeface="Corbel" panose="020B0503020204020204" pitchFamily="34" charset="0"/>
              </a:rPr>
              <a:t>núm</a:t>
            </a:r>
            <a:r>
              <a:rPr lang="es-MX" sz="1750" b="0" i="0" dirty="0">
                <a:solidFill>
                  <a:srgbClr val="231F20"/>
                </a:solidFill>
                <a:effectLst/>
                <a:latin typeface="Corbel" panose="020B0503020204020204" pitchFamily="34" charset="0"/>
              </a:rPr>
              <a:t> 002. </a:t>
            </a:r>
            <a:r>
              <a:rPr lang="es-MX" sz="1750" b="0" i="0" dirty="0" err="1">
                <a:solidFill>
                  <a:srgbClr val="231F20"/>
                </a:solidFill>
                <a:effectLst/>
                <a:latin typeface="Corbel" panose="020B0503020204020204" pitchFamily="34" charset="0"/>
              </a:rPr>
              <a:t>Almeira</a:t>
            </a:r>
            <a:r>
              <a:rPr lang="es-MX" sz="1750" b="0" i="0" dirty="0">
                <a:solidFill>
                  <a:srgbClr val="231F20"/>
                </a:solidFill>
                <a:effectLst/>
                <a:latin typeface="Corbel" panose="020B0503020204020204" pitchFamily="34" charset="0"/>
              </a:rPr>
              <a:t>, España: Universidad de </a:t>
            </a:r>
            <a:r>
              <a:rPr lang="es-MX" sz="1750" b="0" i="0" dirty="0" err="1">
                <a:solidFill>
                  <a:srgbClr val="231F20"/>
                </a:solidFill>
                <a:effectLst/>
                <a:latin typeface="Corbel" panose="020B0503020204020204" pitchFamily="34" charset="0"/>
              </a:rPr>
              <a:t>Almeira</a:t>
            </a:r>
            <a:r>
              <a:rPr lang="es-MX" sz="1750" b="0" i="0" dirty="0">
                <a:solidFill>
                  <a:srgbClr val="231F20"/>
                </a:solidFill>
                <a:effectLst/>
                <a:latin typeface="Corbel" panose="020B0503020204020204" pitchFamily="34" charset="0"/>
              </a:rPr>
              <a:t> </a:t>
            </a:r>
            <a:r>
              <a:rPr lang="es-MX" sz="1750" b="0" i="0" dirty="0" err="1">
                <a:solidFill>
                  <a:srgbClr val="231F20"/>
                </a:solidFill>
                <a:effectLst/>
                <a:latin typeface="Corbel" panose="020B0503020204020204" pitchFamily="34" charset="0"/>
              </a:rPr>
              <a:t>pp</a:t>
            </a:r>
            <a:r>
              <a:rPr lang="es-MX" sz="1750" b="0" i="0" dirty="0">
                <a:solidFill>
                  <a:srgbClr val="231F20"/>
                </a:solidFill>
                <a:effectLst/>
                <a:latin typeface="Corbel" panose="020B0503020204020204" pitchFamily="34" charset="0"/>
              </a:rPr>
              <a:t> 183-192</a:t>
            </a:r>
            <a:endParaRPr lang="es-MX" sz="1750" b="0" i="0" dirty="0">
              <a:solidFill>
                <a:srgbClr val="000000"/>
              </a:solidFill>
              <a:effectLst/>
              <a:latin typeface="Corbel" panose="020B0503020204020204" pitchFamily="34" charset="0"/>
            </a:endParaRPr>
          </a:p>
          <a:p>
            <a:pPr marL="360000" indent="-360000"/>
            <a:r>
              <a:rPr lang="es-MX" sz="1750" b="0" i="0" dirty="0">
                <a:solidFill>
                  <a:srgbClr val="231F20"/>
                </a:solidFill>
                <a:effectLst/>
                <a:latin typeface="Corbel" panose="020B0503020204020204" pitchFamily="34" charset="0"/>
              </a:rPr>
              <a:t>Velázquez, L. M., y Reyes, G. R. (2020). Voces de la </a:t>
            </a:r>
            <a:r>
              <a:rPr lang="es-MX" sz="1750" b="0" i="0" dirty="0" err="1">
                <a:solidFill>
                  <a:srgbClr val="231F20"/>
                </a:solidFill>
                <a:effectLst/>
                <a:latin typeface="Corbel" panose="020B0503020204020204" pitchFamily="34" charset="0"/>
              </a:rPr>
              <a:t>Ciberviolencia</a:t>
            </a:r>
            <a:r>
              <a:rPr lang="es-MX" sz="1750" b="0" i="0" dirty="0">
                <a:solidFill>
                  <a:srgbClr val="231F20"/>
                </a:solidFill>
                <a:effectLst/>
                <a:latin typeface="Corbel" panose="020B0503020204020204" pitchFamily="34" charset="0"/>
              </a:rPr>
              <a:t>. Voces de la Educación, 5(9), 63-75. Consultado:10 de febrero de 2020. https://www.revista.vocesdelaeducacion.com.mx/index.php/voces/article/view/204 </a:t>
            </a:r>
            <a:endParaRPr lang="es-MX" sz="1750" b="0" i="0" dirty="0">
              <a:solidFill>
                <a:srgbClr val="000000"/>
              </a:solidFill>
              <a:effectLst/>
              <a:latin typeface="Corbel" panose="020B0503020204020204" pitchFamily="34" charset="0"/>
            </a:endParaRPr>
          </a:p>
        </p:txBody>
      </p:sp>
    </p:spTree>
    <p:extLst>
      <p:ext uri="{BB962C8B-B14F-4D97-AF65-F5344CB8AC3E}">
        <p14:creationId xmlns:p14="http://schemas.microsoft.com/office/powerpoint/2010/main" val="353760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1026886" y="401228"/>
            <a:ext cx="8983133" cy="5944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Font typeface="Corbel"/>
              <a:buNone/>
            </a:pPr>
            <a:r>
              <a:rPr lang="es-MX" sz="3200" b="1" dirty="0">
                <a:solidFill>
                  <a:srgbClr val="000000"/>
                </a:solidFill>
              </a:rPr>
              <a:t>El cyberbullying</a:t>
            </a:r>
            <a:endParaRPr sz="3200" b="1" dirty="0"/>
          </a:p>
        </p:txBody>
      </p:sp>
      <p:sp>
        <p:nvSpPr>
          <p:cNvPr id="48" name="Google Shape;48;p4"/>
          <p:cNvSpPr/>
          <p:nvPr/>
        </p:nvSpPr>
        <p:spPr>
          <a:xfrm>
            <a:off x="1926771" y="1650928"/>
            <a:ext cx="8311243"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dirty="0">
                <a:solidFill>
                  <a:schemeClr val="dk1"/>
                </a:solidFill>
                <a:latin typeface="Corbel" panose="020B0503020204020204" pitchFamily="34" charset="0"/>
                <a:ea typeface="Corbel"/>
                <a:cs typeface="Corbel"/>
                <a:sym typeface="Corbel"/>
              </a:rPr>
              <a:t>Resultado de investigación en la Universidad Veracruzana (UV),  dan cuenta de que el fenómeno del cyberbullying o violencia en redes sociales, impacta de manera negativa en las relaciones humanas del estudiantado universitario.</a:t>
            </a:r>
            <a:endParaRPr sz="2200" dirty="0">
              <a:latin typeface="Corbel" panose="020B0503020204020204" pitchFamily="34" charset="0"/>
            </a:endParaRPr>
          </a:p>
          <a:p>
            <a:pPr marL="0" marR="0" lvl="0" indent="0" algn="l" rtl="0">
              <a:spcBef>
                <a:spcPts val="0"/>
              </a:spcBef>
              <a:spcAft>
                <a:spcPts val="0"/>
              </a:spcAft>
              <a:buNone/>
            </a:pPr>
            <a:endParaRPr sz="2200" dirty="0">
              <a:solidFill>
                <a:schemeClr val="dk1"/>
              </a:solidFill>
              <a:latin typeface="Corbel" panose="020B0503020204020204" pitchFamily="34" charset="0"/>
              <a:ea typeface="Corbel"/>
              <a:cs typeface="Corbel"/>
              <a:sym typeface="Corbel"/>
            </a:endParaRPr>
          </a:p>
          <a:p>
            <a:pPr marL="0" marR="0" lvl="0" indent="0" algn="l" rtl="0">
              <a:spcBef>
                <a:spcPts val="0"/>
              </a:spcBef>
              <a:spcAft>
                <a:spcPts val="0"/>
              </a:spcAft>
              <a:buNone/>
            </a:pPr>
            <a:r>
              <a:rPr lang="es-MX" sz="2200" dirty="0">
                <a:solidFill>
                  <a:schemeClr val="dk1"/>
                </a:solidFill>
                <a:latin typeface="Corbel" panose="020B0503020204020204" pitchFamily="34" charset="0"/>
                <a:ea typeface="Corbel"/>
                <a:cs typeface="Corbel"/>
                <a:sym typeface="Corbel"/>
              </a:rPr>
              <a:t>El cyberbullying es un acto de  violencia  que inicia al momento de dar un clic y hacer público lo privado, hacer comentarios negativos, crear memes, enviar fotos de contenido sexual, poner una etiqueta, etcétera; con el objeto de compartirlo, reenviarlo y convertirlo en viral por medio de las plataformas de Facebook, YouTube, Instagram, Twitter, WhatsApp entre otras, con conexión a Internet.</a:t>
            </a:r>
          </a:p>
          <a:p>
            <a:pPr marL="0" marR="0" lvl="0" indent="0" algn="l" rtl="0">
              <a:spcBef>
                <a:spcPts val="0"/>
              </a:spcBef>
              <a:spcAft>
                <a:spcPts val="0"/>
              </a:spcAft>
              <a:buNone/>
            </a:pPr>
            <a:r>
              <a:rPr lang="es-MX" sz="2200" dirty="0">
                <a:solidFill>
                  <a:schemeClr val="dk1"/>
                </a:solidFill>
                <a:latin typeface="Corbel" panose="020B0503020204020204" pitchFamily="34" charset="0"/>
                <a:ea typeface="Corbel"/>
                <a:cs typeface="Corbel"/>
                <a:sym typeface="Corbel"/>
              </a:rPr>
              <a:t> </a:t>
            </a:r>
            <a:endParaRPr sz="2200" dirty="0">
              <a:latin typeface="Corbel" panose="020B05030202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8"/>
          <p:cNvSpPr txBox="1">
            <a:spLocks noGrp="1"/>
          </p:cNvSpPr>
          <p:nvPr>
            <p:ph type="subTitle" idx="1"/>
          </p:nvPr>
        </p:nvSpPr>
        <p:spPr>
          <a:xfrm>
            <a:off x="1656521" y="1944755"/>
            <a:ext cx="7895596" cy="1842053"/>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SzPct val="100000"/>
              <a:buNone/>
            </a:pPr>
            <a:r>
              <a:rPr lang="es-MX" sz="9800" dirty="0">
                <a:solidFill>
                  <a:srgbClr val="000000"/>
                </a:solidFill>
              </a:rPr>
              <a:t>¡Gracias</a:t>
            </a:r>
            <a:endParaRPr dirty="0"/>
          </a:p>
          <a:p>
            <a:pPr marL="0" lvl="0" indent="0" algn="ctr" rtl="0">
              <a:lnSpc>
                <a:spcPct val="90000"/>
              </a:lnSpc>
              <a:spcBef>
                <a:spcPts val="1200"/>
              </a:spcBef>
              <a:spcAft>
                <a:spcPts val="0"/>
              </a:spcAft>
              <a:buSzPct val="100000"/>
              <a:buNone/>
            </a:pPr>
            <a:r>
              <a:rPr lang="es-MX" sz="9800" dirty="0">
                <a:solidFill>
                  <a:srgbClr val="000000"/>
                </a:solidFill>
              </a:rPr>
              <a:t> por su atención!</a:t>
            </a:r>
            <a:endParaRPr dirty="0"/>
          </a:p>
          <a:p>
            <a:pPr marL="0" lvl="0" indent="0" algn="ctr" rtl="0">
              <a:lnSpc>
                <a:spcPct val="90000"/>
              </a:lnSpc>
              <a:spcBef>
                <a:spcPts val="1200"/>
              </a:spcBef>
              <a:spcAft>
                <a:spcPts val="0"/>
              </a:spcAft>
              <a:buSzPct val="100000"/>
              <a:buNone/>
            </a:pPr>
            <a:endParaRPr dirty="0">
              <a:solidFill>
                <a:srgbClr val="000000"/>
              </a:solidFill>
            </a:endParaRPr>
          </a:p>
        </p:txBody>
      </p:sp>
      <p:sp>
        <p:nvSpPr>
          <p:cNvPr id="513" name="Google Shape;513;p58"/>
          <p:cNvSpPr txBox="1"/>
          <p:nvPr/>
        </p:nvSpPr>
        <p:spPr>
          <a:xfrm>
            <a:off x="2927188" y="4102973"/>
            <a:ext cx="5550345" cy="171141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2000"/>
              <a:buFont typeface="Noto Sans Symbols"/>
              <a:buNone/>
            </a:pPr>
            <a:r>
              <a:rPr lang="es-MX" sz="2000" b="1" cap="none" dirty="0">
                <a:solidFill>
                  <a:srgbClr val="595959"/>
                </a:solidFill>
                <a:latin typeface="Corbel"/>
                <a:ea typeface="Corbel"/>
                <a:cs typeface="Corbel"/>
                <a:sym typeface="Corbel"/>
              </a:rPr>
              <a:t>Dra. Jeysira Jacqueline Dorantes  Carrión</a:t>
            </a:r>
            <a:endParaRPr dirty="0"/>
          </a:p>
          <a:p>
            <a:pPr marL="0" marR="0" lvl="0" indent="0" algn="ctr" rtl="0">
              <a:lnSpc>
                <a:spcPct val="100000"/>
              </a:lnSpc>
              <a:spcBef>
                <a:spcPts val="0"/>
              </a:spcBef>
              <a:spcAft>
                <a:spcPts val="0"/>
              </a:spcAft>
              <a:buClr>
                <a:schemeClr val="accent1"/>
              </a:buClr>
              <a:buSzPts val="2000"/>
              <a:buFont typeface="Noto Sans Symbols"/>
              <a:buNone/>
            </a:pPr>
            <a:r>
              <a:rPr lang="es-MX" sz="2000" cap="none" dirty="0">
                <a:solidFill>
                  <a:srgbClr val="595959"/>
                </a:solidFill>
                <a:latin typeface="Corbel"/>
                <a:ea typeface="Corbel"/>
                <a:cs typeface="Corbel"/>
                <a:sym typeface="Corbel"/>
              </a:rPr>
              <a:t>Universidad Veracruzana</a:t>
            </a:r>
            <a:endParaRPr dirty="0"/>
          </a:p>
          <a:p>
            <a:pPr marL="0" marR="0" lvl="0" indent="0" algn="ctr" rtl="0">
              <a:lnSpc>
                <a:spcPct val="100000"/>
              </a:lnSpc>
              <a:spcBef>
                <a:spcPts val="0"/>
              </a:spcBef>
              <a:spcAft>
                <a:spcPts val="0"/>
              </a:spcAft>
              <a:buClr>
                <a:schemeClr val="accent1"/>
              </a:buClr>
              <a:buSzPts val="2000"/>
              <a:buFont typeface="Noto Sans Symbols"/>
              <a:buNone/>
            </a:pPr>
            <a:r>
              <a:rPr lang="es-MX" sz="2000" cap="none" dirty="0">
                <a:solidFill>
                  <a:srgbClr val="595959"/>
                </a:solidFill>
                <a:latin typeface="Corbel"/>
                <a:ea typeface="Corbel"/>
                <a:cs typeface="Corbel"/>
                <a:sym typeface="Corbel"/>
                <a:hlinkClick r:id="rId3"/>
              </a:rPr>
              <a:t>jedorantes@uv.mx</a:t>
            </a:r>
            <a:endParaRPr lang="es-MX" sz="2000" cap="none" dirty="0">
              <a:solidFill>
                <a:srgbClr val="595959"/>
              </a:solidFill>
              <a:latin typeface="Corbel"/>
              <a:ea typeface="Corbel"/>
              <a:cs typeface="Corbel"/>
              <a:sym typeface="Corbel"/>
            </a:endParaRPr>
          </a:p>
          <a:p>
            <a:pPr algn="ctr">
              <a:buClr>
                <a:schemeClr val="accent1"/>
              </a:buClr>
              <a:buSzPts val="2000"/>
            </a:pPr>
            <a:r>
              <a:rPr lang="es-MX" i="1" dirty="0">
                <a:sym typeface="Corbel"/>
              </a:rPr>
              <a:t>Facultad de Pedagogía (SEA). </a:t>
            </a:r>
          </a:p>
          <a:p>
            <a:pPr marL="0" marR="0" lvl="0" indent="0" algn="ctr" rtl="0">
              <a:lnSpc>
                <a:spcPct val="100000"/>
              </a:lnSpc>
              <a:spcBef>
                <a:spcPts val="0"/>
              </a:spcBef>
              <a:spcAft>
                <a:spcPts val="0"/>
              </a:spcAft>
              <a:buClr>
                <a:schemeClr val="accent1"/>
              </a:buClr>
              <a:buSzPts val="2000"/>
              <a:buFont typeface="Noto Sans Symbols"/>
              <a:buNone/>
            </a:pPr>
            <a:endParaRPr dirty="0"/>
          </a:p>
        </p:txBody>
      </p:sp>
      <p:cxnSp>
        <p:nvCxnSpPr>
          <p:cNvPr id="514" name="Google Shape;514;p58"/>
          <p:cNvCxnSpPr/>
          <p:nvPr/>
        </p:nvCxnSpPr>
        <p:spPr>
          <a:xfrm rot="10800000">
            <a:off x="1994452" y="3786808"/>
            <a:ext cx="7219735"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B83A5-3B57-9645-8FFC-27A42D76DE68}"/>
              </a:ext>
            </a:extLst>
          </p:cNvPr>
          <p:cNvSpPr>
            <a:spLocks noGrp="1"/>
          </p:cNvSpPr>
          <p:nvPr>
            <p:ph type="title"/>
          </p:nvPr>
        </p:nvSpPr>
        <p:spPr>
          <a:xfrm>
            <a:off x="856343" y="365126"/>
            <a:ext cx="10720614" cy="1039132"/>
          </a:xfrm>
        </p:spPr>
        <p:txBody>
          <a:bodyPr>
            <a:noAutofit/>
          </a:bodyPr>
          <a:lstStyle/>
          <a:p>
            <a:r>
              <a:rPr lang="es-MX" sz="3200" b="1" dirty="0">
                <a:solidFill>
                  <a:schemeClr val="tx1"/>
                </a:solidFill>
              </a:rPr>
              <a:t>El cyberbullying se genera por el uso inadecuado de dispositivos</a:t>
            </a:r>
          </a:p>
        </p:txBody>
      </p:sp>
      <p:sp>
        <p:nvSpPr>
          <p:cNvPr id="3" name="Rectángulo 2">
            <a:extLst>
              <a:ext uri="{FF2B5EF4-FFF2-40B4-BE49-F238E27FC236}">
                <a16:creationId xmlns:a16="http://schemas.microsoft.com/office/drawing/2014/main" id="{55A26BB1-00B5-C946-A9D2-621752F3EE83}"/>
              </a:ext>
            </a:extLst>
          </p:cNvPr>
          <p:cNvSpPr/>
          <p:nvPr/>
        </p:nvSpPr>
        <p:spPr>
          <a:xfrm>
            <a:off x="1344386" y="2013228"/>
            <a:ext cx="8605157" cy="2831544"/>
          </a:xfrm>
          <a:prstGeom prst="rect">
            <a:avLst/>
          </a:prstGeom>
        </p:spPr>
        <p:txBody>
          <a:bodyPr wrap="square">
            <a:spAutoFit/>
          </a:bodyPr>
          <a:lstStyle/>
          <a:p>
            <a:pPr lvl="0"/>
            <a:r>
              <a:rPr lang="es-MX" sz="2200" dirty="0">
                <a:solidFill>
                  <a:schemeClr val="dk1"/>
                </a:solidFill>
                <a:latin typeface="Corbel" panose="020B0503020204020204" pitchFamily="34" charset="0"/>
                <a:ea typeface="Corbel"/>
                <a:cs typeface="Corbel"/>
                <a:sym typeface="Corbel"/>
              </a:rPr>
              <a:t>Los dispositivos con que se realiza el cyberbullying son:</a:t>
            </a:r>
          </a:p>
          <a:p>
            <a:pPr marL="342900" lvl="0" indent="-342900">
              <a:buFont typeface="Arial" panose="020B0604020202020204" pitchFamily="34" charset="0"/>
              <a:buChar char="•"/>
            </a:pPr>
            <a:r>
              <a:rPr lang="es-MX" sz="2200" dirty="0">
                <a:solidFill>
                  <a:schemeClr val="dk1"/>
                </a:solidFill>
                <a:latin typeface="Corbel" panose="020B0503020204020204" pitchFamily="34" charset="0"/>
                <a:ea typeface="Corbel"/>
                <a:cs typeface="Corbel"/>
                <a:sym typeface="Corbel"/>
              </a:rPr>
              <a:t>Las computadoras.</a:t>
            </a:r>
          </a:p>
          <a:p>
            <a:pPr marL="342900" lvl="0" indent="-342900">
              <a:buFont typeface="Arial" panose="020B0604020202020204" pitchFamily="34" charset="0"/>
              <a:buChar char="•"/>
            </a:pPr>
            <a:r>
              <a:rPr lang="es-MX" sz="2200" dirty="0">
                <a:solidFill>
                  <a:schemeClr val="dk1"/>
                </a:solidFill>
                <a:latin typeface="Corbel" panose="020B0503020204020204" pitchFamily="34" charset="0"/>
                <a:ea typeface="Corbel"/>
                <a:cs typeface="Corbel"/>
                <a:sym typeface="Corbel"/>
              </a:rPr>
              <a:t>Los teléfonos celulares.</a:t>
            </a:r>
          </a:p>
          <a:p>
            <a:pPr marL="342900" lvl="0" indent="-342900">
              <a:buFont typeface="Arial" panose="020B0604020202020204" pitchFamily="34" charset="0"/>
              <a:buChar char="•"/>
            </a:pPr>
            <a:r>
              <a:rPr lang="es-MX" sz="2200" dirty="0">
                <a:solidFill>
                  <a:schemeClr val="dk1"/>
                </a:solidFill>
                <a:latin typeface="Corbel" panose="020B0503020204020204" pitchFamily="34" charset="0"/>
                <a:ea typeface="Corbel"/>
                <a:cs typeface="Corbel"/>
                <a:sym typeface="Corbel"/>
              </a:rPr>
              <a:t>Las tabletas.</a:t>
            </a:r>
          </a:p>
          <a:p>
            <a:pPr marL="342900" lvl="0" indent="-342900">
              <a:buFont typeface="Arial" panose="020B0604020202020204" pitchFamily="34" charset="0"/>
              <a:buChar char="•"/>
            </a:pPr>
            <a:r>
              <a:rPr lang="es-MX" sz="2200" dirty="0">
                <a:solidFill>
                  <a:schemeClr val="dk1"/>
                </a:solidFill>
                <a:latin typeface="Corbel" panose="020B0503020204020204" pitchFamily="34" charset="0"/>
                <a:ea typeface="Corbel"/>
                <a:cs typeface="Corbel"/>
                <a:sym typeface="Corbel"/>
              </a:rPr>
              <a:t>Destacan:  burlas, risas y conductas discriminatorias</a:t>
            </a:r>
          </a:p>
          <a:p>
            <a:pPr marL="342900" lvl="0" indent="-342900">
              <a:buFont typeface="Arial" panose="020B0604020202020204" pitchFamily="34" charset="0"/>
              <a:buChar char="•"/>
            </a:pPr>
            <a:r>
              <a:rPr lang="es-MX" sz="2200" dirty="0">
                <a:solidFill>
                  <a:schemeClr val="dk1"/>
                </a:solidFill>
                <a:latin typeface="Corbel" panose="020B0503020204020204" pitchFamily="34" charset="0"/>
                <a:ea typeface="Corbel"/>
                <a:cs typeface="Corbel"/>
                <a:sym typeface="Corbel"/>
              </a:rPr>
              <a:t>Causa:  daños psicológicos, problemas entre amigos, depresión, abandono escolar, tristeza, soledad y genera pensamientos suicidas.</a:t>
            </a:r>
            <a:endParaRPr lang="es-MX" sz="2200" dirty="0">
              <a:latin typeface="Corbel" panose="020B0503020204020204" pitchFamily="34" charset="0"/>
            </a:endParaRPr>
          </a:p>
          <a:p>
            <a:pPr lvl="0"/>
            <a:endParaRPr lang="es-MX" sz="24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3228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2153E-55D2-4E58-8DDE-C3EC81EEA9E5}"/>
              </a:ext>
            </a:extLst>
          </p:cNvPr>
          <p:cNvSpPr>
            <a:spLocks noGrp="1"/>
          </p:cNvSpPr>
          <p:nvPr>
            <p:ph type="title"/>
          </p:nvPr>
        </p:nvSpPr>
        <p:spPr>
          <a:xfrm>
            <a:off x="718466" y="365126"/>
            <a:ext cx="10635334" cy="972278"/>
          </a:xfrm>
        </p:spPr>
        <p:txBody>
          <a:bodyPr>
            <a:normAutofit/>
          </a:bodyPr>
          <a:lstStyle/>
          <a:p>
            <a:pPr algn="ctr"/>
            <a:r>
              <a:rPr lang="es-MX" sz="3200" b="1" dirty="0">
                <a:solidFill>
                  <a:schemeClr val="tx1"/>
                </a:solidFill>
              </a:rPr>
              <a:t>El cyberbullying</a:t>
            </a:r>
            <a:endParaRPr lang="es-MX" sz="3200" b="1" dirty="0"/>
          </a:p>
        </p:txBody>
      </p:sp>
      <p:sp>
        <p:nvSpPr>
          <p:cNvPr id="3" name="Rectángulo 2">
            <a:extLst>
              <a:ext uri="{FF2B5EF4-FFF2-40B4-BE49-F238E27FC236}">
                <a16:creationId xmlns:a16="http://schemas.microsoft.com/office/drawing/2014/main" id="{5C3470C1-D096-47AC-B45A-26DC41BE4E1E}"/>
              </a:ext>
            </a:extLst>
          </p:cNvPr>
          <p:cNvSpPr/>
          <p:nvPr/>
        </p:nvSpPr>
        <p:spPr>
          <a:xfrm>
            <a:off x="718466" y="1375213"/>
            <a:ext cx="9760846" cy="2579039"/>
          </a:xfrm>
          <a:prstGeom prst="rect">
            <a:avLst/>
          </a:prstGeom>
        </p:spPr>
        <p:txBody>
          <a:bodyPr wrap="square">
            <a:spAutoFit/>
          </a:bodyPr>
          <a:lstStyle/>
          <a:p>
            <a:pPr indent="449580" algn="just">
              <a:lnSpc>
                <a:spcPct val="150000"/>
              </a:lnSpc>
              <a:spcAft>
                <a:spcPts val="0"/>
              </a:spcAft>
            </a:pPr>
            <a:r>
              <a:rPr lang="es-MX" sz="2200" dirty="0">
                <a:latin typeface="Corbel" panose="020B0503020204020204" pitchFamily="34" charset="0"/>
              </a:rPr>
              <a:t>Es un tema emergente, ya que “es una forma de victimización reciente, a partir del uso intensificado de tecnologías de la información, particularmente del internet, computadora, tabletas y del uso del celular inteligente o (Smartphones)”. Afecta a jóvenes que se distinguen por el uso y dominio de las TIC, plataformas y redes sociales.</a:t>
            </a:r>
          </a:p>
        </p:txBody>
      </p:sp>
      <p:cxnSp>
        <p:nvCxnSpPr>
          <p:cNvPr id="24" name="Conector recto de flecha 23">
            <a:extLst>
              <a:ext uri="{FF2B5EF4-FFF2-40B4-BE49-F238E27FC236}">
                <a16:creationId xmlns:a16="http://schemas.microsoft.com/office/drawing/2014/main" id="{A8F3C6A8-139F-4E08-B056-A34C75D61497}"/>
              </a:ext>
            </a:extLst>
          </p:cNvPr>
          <p:cNvCxnSpPr>
            <a:cxnSpLocks/>
          </p:cNvCxnSpPr>
          <p:nvPr/>
        </p:nvCxnSpPr>
        <p:spPr>
          <a:xfrm>
            <a:off x="4031480" y="6313317"/>
            <a:ext cx="540285" cy="11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6D02456E-83BA-4D6A-8CFC-34DB88D6FE87}"/>
              </a:ext>
            </a:extLst>
          </p:cNvPr>
          <p:cNvCxnSpPr>
            <a:cxnSpLocks/>
          </p:cNvCxnSpPr>
          <p:nvPr/>
        </p:nvCxnSpPr>
        <p:spPr>
          <a:xfrm>
            <a:off x="5484093" y="6317712"/>
            <a:ext cx="540285" cy="11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84059B50-A6B4-4A49-BB99-8D1688C8237B}"/>
              </a:ext>
            </a:extLst>
          </p:cNvPr>
          <p:cNvCxnSpPr>
            <a:cxnSpLocks/>
          </p:cNvCxnSpPr>
          <p:nvPr/>
        </p:nvCxnSpPr>
        <p:spPr>
          <a:xfrm>
            <a:off x="6868436" y="6307479"/>
            <a:ext cx="540285" cy="11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a:extLst>
              <a:ext uri="{FF2B5EF4-FFF2-40B4-BE49-F238E27FC236}">
                <a16:creationId xmlns:a16="http://schemas.microsoft.com/office/drawing/2014/main" id="{14551199-B39F-4186-ACF5-F8299ED0D1EA}"/>
              </a:ext>
            </a:extLst>
          </p:cNvPr>
          <p:cNvCxnSpPr>
            <a:cxnSpLocks/>
          </p:cNvCxnSpPr>
          <p:nvPr/>
        </p:nvCxnSpPr>
        <p:spPr>
          <a:xfrm flipH="1">
            <a:off x="7933500" y="5731343"/>
            <a:ext cx="1" cy="276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a:extLst>
              <a:ext uri="{FF2B5EF4-FFF2-40B4-BE49-F238E27FC236}">
                <a16:creationId xmlns:a16="http://schemas.microsoft.com/office/drawing/2014/main" id="{17685131-A778-49F1-B062-E3ECEE0FCC77}"/>
              </a:ext>
            </a:extLst>
          </p:cNvPr>
          <p:cNvCxnSpPr>
            <a:cxnSpLocks/>
          </p:cNvCxnSpPr>
          <p:nvPr/>
        </p:nvCxnSpPr>
        <p:spPr>
          <a:xfrm flipH="1">
            <a:off x="6495570" y="5676900"/>
            <a:ext cx="1" cy="276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a:extLst>
              <a:ext uri="{FF2B5EF4-FFF2-40B4-BE49-F238E27FC236}">
                <a16:creationId xmlns:a16="http://schemas.microsoft.com/office/drawing/2014/main" id="{B60297DA-83B5-45CF-BF81-7BE98E96542A}"/>
              </a:ext>
            </a:extLst>
          </p:cNvPr>
          <p:cNvCxnSpPr>
            <a:cxnSpLocks/>
          </p:cNvCxnSpPr>
          <p:nvPr/>
        </p:nvCxnSpPr>
        <p:spPr>
          <a:xfrm flipH="1">
            <a:off x="5056567" y="5661974"/>
            <a:ext cx="1" cy="276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ector recto de flecha 32">
            <a:extLst>
              <a:ext uri="{FF2B5EF4-FFF2-40B4-BE49-F238E27FC236}">
                <a16:creationId xmlns:a16="http://schemas.microsoft.com/office/drawing/2014/main" id="{EE64C864-9CAE-4C02-8B6F-386FFC5DD52A}"/>
              </a:ext>
            </a:extLst>
          </p:cNvPr>
          <p:cNvCxnSpPr>
            <a:cxnSpLocks/>
          </p:cNvCxnSpPr>
          <p:nvPr/>
        </p:nvCxnSpPr>
        <p:spPr>
          <a:xfrm flipH="1">
            <a:off x="3610472" y="5693809"/>
            <a:ext cx="1" cy="276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Flecha: hacia abajo 38">
            <a:extLst>
              <a:ext uri="{FF2B5EF4-FFF2-40B4-BE49-F238E27FC236}">
                <a16:creationId xmlns:a16="http://schemas.microsoft.com/office/drawing/2014/main" id="{CB2BCF7F-5FEF-45FA-8B09-8E8A05262A69}"/>
              </a:ext>
            </a:extLst>
          </p:cNvPr>
          <p:cNvSpPr/>
          <p:nvPr/>
        </p:nvSpPr>
        <p:spPr>
          <a:xfrm>
            <a:off x="5633103" y="4965584"/>
            <a:ext cx="391275" cy="4993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1026" name="Picture 2" descr="ilustraciones, imágenes clip art, dibujos animados e iconos de stock de manos con teléfonos inteligentes - celulares">
            <a:extLst>
              <a:ext uri="{FF2B5EF4-FFF2-40B4-BE49-F238E27FC236}">
                <a16:creationId xmlns:a16="http://schemas.microsoft.com/office/drawing/2014/main" id="{CC5CF82B-61C8-404E-87BD-CFF85FCFC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81" y="3575538"/>
            <a:ext cx="3403706" cy="13129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ustración de corazón azul y blanco">
            <a:extLst>
              <a:ext uri="{FF2B5EF4-FFF2-40B4-BE49-F238E27FC236}">
                <a16:creationId xmlns:a16="http://schemas.microsoft.com/office/drawing/2014/main" id="{25B0626B-76B0-4D79-916B-0FFD0C94D12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134" b="75423" l="32788" r="67631"/>
                    </a14:imgEffect>
                  </a14:imgLayer>
                </a14:imgProps>
              </a:ext>
              <a:ext uri="{28A0092B-C50C-407E-A947-70E740481C1C}">
                <a14:useLocalDpi xmlns:a14="http://schemas.microsoft.com/office/drawing/2010/main" val="0"/>
              </a:ext>
            </a:extLst>
          </a:blip>
          <a:srcRect l="28433" t="22223" r="28014" b="18666"/>
          <a:stretch/>
        </p:blipFill>
        <p:spPr bwMode="auto">
          <a:xfrm>
            <a:off x="6868436" y="5690514"/>
            <a:ext cx="768063" cy="6235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rsonaje de dibujos animados de nube azul y blanca">
            <a:extLst>
              <a:ext uri="{FF2B5EF4-FFF2-40B4-BE49-F238E27FC236}">
                <a16:creationId xmlns:a16="http://schemas.microsoft.com/office/drawing/2014/main" id="{6C53EEDB-990E-4847-899D-9365B58869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03" t="22355" r="30324" b="24278"/>
          <a:stretch/>
        </p:blipFill>
        <p:spPr bwMode="auto">
          <a:xfrm>
            <a:off x="8255307" y="5748252"/>
            <a:ext cx="538771" cy="53812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recto de flecha 35">
            <a:extLst>
              <a:ext uri="{FF2B5EF4-FFF2-40B4-BE49-F238E27FC236}">
                <a16:creationId xmlns:a16="http://schemas.microsoft.com/office/drawing/2014/main" id="{3F0ECD21-B97E-4A45-BA51-0E5D88E4DEDB}"/>
              </a:ext>
            </a:extLst>
          </p:cNvPr>
          <p:cNvCxnSpPr>
            <a:cxnSpLocks/>
          </p:cNvCxnSpPr>
          <p:nvPr/>
        </p:nvCxnSpPr>
        <p:spPr>
          <a:xfrm>
            <a:off x="12086263" y="8790551"/>
            <a:ext cx="6889" cy="2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8" name="Picture 14" descr="ilustración estrella azul y blanca">
            <a:extLst>
              <a:ext uri="{FF2B5EF4-FFF2-40B4-BE49-F238E27FC236}">
                <a16:creationId xmlns:a16="http://schemas.microsoft.com/office/drawing/2014/main" id="{3255000E-B3D1-4075-A3AF-A3665A3AC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1480" y="5761437"/>
            <a:ext cx="540286" cy="493153"/>
          </a:xfrm>
          <a:prstGeom prst="ellipse">
            <a:avLst/>
          </a:prstGeom>
          <a:noFill/>
          <a:extLst>
            <a:ext uri="{909E8E84-426E-40DD-AFC4-6F175D3DCCD1}">
              <a14:hiddenFill xmlns:a14="http://schemas.microsoft.com/office/drawing/2010/main">
                <a:solidFill>
                  <a:srgbClr val="FFFFFF"/>
                </a:solidFill>
              </a14:hiddenFill>
            </a:ext>
          </a:extLst>
        </p:spPr>
      </p:pic>
      <p:pic>
        <p:nvPicPr>
          <p:cNvPr id="1040" name="Picture 16" descr="logotipo de manzana verde y blanco">
            <a:extLst>
              <a:ext uri="{FF2B5EF4-FFF2-40B4-BE49-F238E27FC236}">
                <a16:creationId xmlns:a16="http://schemas.microsoft.com/office/drawing/2014/main" id="{8C5CD239-9524-4879-B137-2F10133BAAB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422" t="20052" r="26951" b="19189"/>
          <a:stretch/>
        </p:blipFill>
        <p:spPr bwMode="auto">
          <a:xfrm>
            <a:off x="5404266" y="5647470"/>
            <a:ext cx="708959" cy="7080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2" name="Conector recto de flecha 41">
            <a:extLst>
              <a:ext uri="{FF2B5EF4-FFF2-40B4-BE49-F238E27FC236}">
                <a16:creationId xmlns:a16="http://schemas.microsoft.com/office/drawing/2014/main" id="{806FECEF-5E62-4212-84D0-6F0737FF3212}"/>
              </a:ext>
            </a:extLst>
          </p:cNvPr>
          <p:cNvCxnSpPr>
            <a:cxnSpLocks/>
          </p:cNvCxnSpPr>
          <p:nvPr/>
        </p:nvCxnSpPr>
        <p:spPr>
          <a:xfrm>
            <a:off x="2773571" y="6315535"/>
            <a:ext cx="540285" cy="11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ector recto de flecha 42">
            <a:extLst>
              <a:ext uri="{FF2B5EF4-FFF2-40B4-BE49-F238E27FC236}">
                <a16:creationId xmlns:a16="http://schemas.microsoft.com/office/drawing/2014/main" id="{85D7AFC2-16A5-43DC-9186-2D58C0D22C61}"/>
              </a:ext>
            </a:extLst>
          </p:cNvPr>
          <p:cNvCxnSpPr>
            <a:cxnSpLocks/>
          </p:cNvCxnSpPr>
          <p:nvPr/>
        </p:nvCxnSpPr>
        <p:spPr>
          <a:xfrm>
            <a:off x="8255307" y="6317711"/>
            <a:ext cx="540285" cy="11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42" name="Picture 18">
            <a:extLst>
              <a:ext uri="{FF2B5EF4-FFF2-40B4-BE49-F238E27FC236}">
                <a16:creationId xmlns:a16="http://schemas.microsoft.com/office/drawing/2014/main" id="{A9AD437C-1AA2-4D6F-AA69-EA8BE684C2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733" t="32288" r="26518" b="32894"/>
          <a:stretch/>
        </p:blipFill>
        <p:spPr bwMode="auto">
          <a:xfrm>
            <a:off x="2797517" y="5802419"/>
            <a:ext cx="540285" cy="41119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20">
            <a:extLst>
              <a:ext uri="{FF2B5EF4-FFF2-40B4-BE49-F238E27FC236}">
                <a16:creationId xmlns:a16="http://schemas.microsoft.com/office/drawing/2014/main" id="{D59273D8-9EFB-462A-B8D1-C8A4D857E614}"/>
              </a:ext>
            </a:extLst>
          </p:cNvPr>
          <p:cNvCxnSpPr>
            <a:cxnSpLocks/>
          </p:cNvCxnSpPr>
          <p:nvPr/>
        </p:nvCxnSpPr>
        <p:spPr>
          <a:xfrm flipV="1">
            <a:off x="2596896" y="5693809"/>
            <a:ext cx="6412992" cy="3753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508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73D0D-812E-47AF-B2CE-8872A65EFC06}"/>
              </a:ext>
            </a:extLst>
          </p:cNvPr>
          <p:cNvSpPr>
            <a:spLocks noGrp="1"/>
          </p:cNvSpPr>
          <p:nvPr>
            <p:ph type="title"/>
          </p:nvPr>
        </p:nvSpPr>
        <p:spPr/>
        <p:txBody>
          <a:bodyPr>
            <a:normAutofit/>
          </a:bodyPr>
          <a:lstStyle/>
          <a:p>
            <a:pPr algn="ctr"/>
            <a:r>
              <a:rPr lang="es-MX" sz="3200" b="1" dirty="0">
                <a:solidFill>
                  <a:schemeClr val="tx1"/>
                </a:solidFill>
              </a:rPr>
              <a:t>Afectaciones del cyberbullying</a:t>
            </a:r>
          </a:p>
        </p:txBody>
      </p:sp>
      <p:sp>
        <p:nvSpPr>
          <p:cNvPr id="4" name="Rectángulo 3">
            <a:extLst>
              <a:ext uri="{FF2B5EF4-FFF2-40B4-BE49-F238E27FC236}">
                <a16:creationId xmlns:a16="http://schemas.microsoft.com/office/drawing/2014/main" id="{3BF735EF-1DA0-4181-AC9A-AA31B2A1D246}"/>
              </a:ext>
            </a:extLst>
          </p:cNvPr>
          <p:cNvSpPr/>
          <p:nvPr/>
        </p:nvSpPr>
        <p:spPr>
          <a:xfrm>
            <a:off x="489857" y="1566549"/>
            <a:ext cx="10189013" cy="1143070"/>
          </a:xfrm>
          <a:prstGeom prst="rect">
            <a:avLst/>
          </a:prstGeom>
        </p:spPr>
        <p:txBody>
          <a:bodyPr wrap="square">
            <a:spAutoFit/>
          </a:bodyPr>
          <a:lstStyle/>
          <a:p>
            <a:pPr indent="449580" algn="just">
              <a:lnSpc>
                <a:spcPct val="150000"/>
              </a:lnSpc>
              <a:spcAft>
                <a:spcPts val="0"/>
              </a:spcAft>
            </a:pPr>
            <a:r>
              <a:rPr lang="es-MX" sz="2400" dirty="0">
                <a:latin typeface="Corbel" panose="020B0503020204020204" pitchFamily="34" charset="0"/>
              </a:rPr>
              <a:t>Es importante reflexionar sobre lo que pasa con el cyberbullying: formas de manifestación, efectos  y afectaciones en el estudiantado universitario.</a:t>
            </a:r>
          </a:p>
        </p:txBody>
      </p:sp>
      <p:sp>
        <p:nvSpPr>
          <p:cNvPr id="6" name="Rectángulo 5">
            <a:extLst>
              <a:ext uri="{FF2B5EF4-FFF2-40B4-BE49-F238E27FC236}">
                <a16:creationId xmlns:a16="http://schemas.microsoft.com/office/drawing/2014/main" id="{48FE722E-B86A-42F6-A03D-423A26451696}"/>
              </a:ext>
            </a:extLst>
          </p:cNvPr>
          <p:cNvSpPr/>
          <p:nvPr/>
        </p:nvSpPr>
        <p:spPr>
          <a:xfrm>
            <a:off x="1712302" y="3253480"/>
            <a:ext cx="1713931"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MX" sz="2400" b="1" dirty="0">
                <a:ln/>
                <a:solidFill>
                  <a:schemeClr val="accent4"/>
                </a:solidFill>
              </a:rPr>
              <a:t>Sus Formas</a:t>
            </a:r>
          </a:p>
        </p:txBody>
      </p:sp>
      <p:sp>
        <p:nvSpPr>
          <p:cNvPr id="7" name="Rectángulo 6">
            <a:extLst>
              <a:ext uri="{FF2B5EF4-FFF2-40B4-BE49-F238E27FC236}">
                <a16:creationId xmlns:a16="http://schemas.microsoft.com/office/drawing/2014/main" id="{699BC8DD-62CF-4539-A9CB-43203F3ED8CC}"/>
              </a:ext>
            </a:extLst>
          </p:cNvPr>
          <p:cNvSpPr/>
          <p:nvPr/>
        </p:nvSpPr>
        <p:spPr>
          <a:xfrm>
            <a:off x="7213601" y="3238863"/>
            <a:ext cx="3717684" cy="40011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MX" sz="2000" b="1" dirty="0">
                <a:ln/>
                <a:solidFill>
                  <a:schemeClr val="accent4"/>
                </a:solidFill>
              </a:rPr>
              <a:t>Afectaciones en el estudiantado</a:t>
            </a:r>
          </a:p>
        </p:txBody>
      </p:sp>
      <p:sp>
        <p:nvSpPr>
          <p:cNvPr id="8" name="Rectángulo 7">
            <a:extLst>
              <a:ext uri="{FF2B5EF4-FFF2-40B4-BE49-F238E27FC236}">
                <a16:creationId xmlns:a16="http://schemas.microsoft.com/office/drawing/2014/main" id="{CAD67FC6-17C2-4C44-8BD2-3369FD46021E}"/>
              </a:ext>
            </a:extLst>
          </p:cNvPr>
          <p:cNvSpPr/>
          <p:nvPr/>
        </p:nvSpPr>
        <p:spPr>
          <a:xfrm>
            <a:off x="4927934" y="3238863"/>
            <a:ext cx="1170513"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MX" sz="2400" b="1" dirty="0">
                <a:ln/>
                <a:solidFill>
                  <a:schemeClr val="accent4"/>
                </a:solidFill>
              </a:rPr>
              <a:t>Efectos</a:t>
            </a:r>
          </a:p>
        </p:txBody>
      </p:sp>
      <p:cxnSp>
        <p:nvCxnSpPr>
          <p:cNvPr id="15" name="Conector recto 14">
            <a:extLst>
              <a:ext uri="{FF2B5EF4-FFF2-40B4-BE49-F238E27FC236}">
                <a16:creationId xmlns:a16="http://schemas.microsoft.com/office/drawing/2014/main" id="{49941E0E-332E-4D81-B381-BFC9B39F869C}"/>
              </a:ext>
            </a:extLst>
          </p:cNvPr>
          <p:cNvCxnSpPr>
            <a:cxnSpLocks/>
          </p:cNvCxnSpPr>
          <p:nvPr/>
        </p:nvCxnSpPr>
        <p:spPr>
          <a:xfrm>
            <a:off x="4049486" y="3253480"/>
            <a:ext cx="0" cy="2090743"/>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D736FD1A-FBB7-439F-BDDC-9CC523B0131A}"/>
              </a:ext>
            </a:extLst>
          </p:cNvPr>
          <p:cNvCxnSpPr>
            <a:cxnSpLocks/>
          </p:cNvCxnSpPr>
          <p:nvPr/>
        </p:nvCxnSpPr>
        <p:spPr>
          <a:xfrm>
            <a:off x="7213601" y="3253480"/>
            <a:ext cx="0" cy="2090743"/>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C10F062F-30C2-4145-9F5C-94A6AFC42293}"/>
              </a:ext>
            </a:extLst>
          </p:cNvPr>
          <p:cNvCxnSpPr>
            <a:cxnSpLocks/>
          </p:cNvCxnSpPr>
          <p:nvPr/>
        </p:nvCxnSpPr>
        <p:spPr>
          <a:xfrm>
            <a:off x="1465553" y="5646057"/>
            <a:ext cx="8916083"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a:extLst>
              <a:ext uri="{FF2B5EF4-FFF2-40B4-BE49-F238E27FC236}">
                <a16:creationId xmlns:a16="http://schemas.microsoft.com/office/drawing/2014/main" id="{19BA7796-08A0-430E-844D-A5105F9B397A}"/>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36641" y="3864628"/>
            <a:ext cx="2245790" cy="1495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0958BF2-955B-4A48-8A99-CAA37B2FC2D9}"/>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700756" y="3864629"/>
            <a:ext cx="2245789" cy="14957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8AA57D4-1FC5-43A6-ADDE-0F983686956F}"/>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72528" y="3900620"/>
            <a:ext cx="2245788" cy="14979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a:extLst>
              <a:ext uri="{FF2B5EF4-FFF2-40B4-BE49-F238E27FC236}">
                <a16:creationId xmlns:a16="http://schemas.microsoft.com/office/drawing/2014/main" id="{BAED0AD7-0D45-4283-B153-1AC98B1375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733" t="32288" r="26518" b="32894"/>
          <a:stretch/>
        </p:blipFill>
        <p:spPr bwMode="auto">
          <a:xfrm>
            <a:off x="2797517" y="5831447"/>
            <a:ext cx="540285" cy="4111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ilustración estrella azul y blanca">
            <a:extLst>
              <a:ext uri="{FF2B5EF4-FFF2-40B4-BE49-F238E27FC236}">
                <a16:creationId xmlns:a16="http://schemas.microsoft.com/office/drawing/2014/main" id="{17EBF225-3C0C-4D6A-BE14-2F2A22AD62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1480" y="5834009"/>
            <a:ext cx="540286" cy="493153"/>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16" descr="logotipo de manzana verde y blanco">
            <a:extLst>
              <a:ext uri="{FF2B5EF4-FFF2-40B4-BE49-F238E27FC236}">
                <a16:creationId xmlns:a16="http://schemas.microsoft.com/office/drawing/2014/main" id="{3D6AA86B-787B-445A-9B1C-FBEDB7DB4B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422" t="20052" r="26951" b="19189"/>
          <a:stretch/>
        </p:blipFill>
        <p:spPr bwMode="auto">
          <a:xfrm>
            <a:off x="5404266" y="5647470"/>
            <a:ext cx="708959" cy="7080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10" descr="ilustración de corazón azul y blanco">
            <a:extLst>
              <a:ext uri="{FF2B5EF4-FFF2-40B4-BE49-F238E27FC236}">
                <a16:creationId xmlns:a16="http://schemas.microsoft.com/office/drawing/2014/main" id="{E16ABF51-2A22-4EC1-9FE2-43B23C10C1B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8134" b="75423" l="32788" r="67631"/>
                    </a14:imgEffect>
                  </a14:imgLayer>
                </a14:imgProps>
              </a:ext>
              <a:ext uri="{28A0092B-C50C-407E-A947-70E740481C1C}">
                <a14:useLocalDpi xmlns:a14="http://schemas.microsoft.com/office/drawing/2010/main" val="0"/>
              </a:ext>
            </a:extLst>
          </a:blip>
          <a:srcRect l="28433" t="22223" r="28014" b="18666"/>
          <a:stretch/>
        </p:blipFill>
        <p:spPr bwMode="auto">
          <a:xfrm>
            <a:off x="6814618" y="5688640"/>
            <a:ext cx="768063" cy="6235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personaje de dibujos animados de nube azul y blanca">
            <a:extLst>
              <a:ext uri="{FF2B5EF4-FFF2-40B4-BE49-F238E27FC236}">
                <a16:creationId xmlns:a16="http://schemas.microsoft.com/office/drawing/2014/main" id="{575E93A6-1506-4B2A-9143-3F292038449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9603" t="22355" r="30324" b="24278"/>
          <a:stretch/>
        </p:blipFill>
        <p:spPr bwMode="auto">
          <a:xfrm>
            <a:off x="8255307" y="5849852"/>
            <a:ext cx="538771" cy="53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0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3C858-C3A2-4805-9DFA-82C1C87206E5}"/>
              </a:ext>
            </a:extLst>
          </p:cNvPr>
          <p:cNvSpPr>
            <a:spLocks noGrp="1"/>
          </p:cNvSpPr>
          <p:nvPr>
            <p:ph type="title"/>
          </p:nvPr>
        </p:nvSpPr>
        <p:spPr>
          <a:xfrm>
            <a:off x="0" y="159732"/>
            <a:ext cx="10319657" cy="1325563"/>
          </a:xfrm>
        </p:spPr>
        <p:txBody>
          <a:bodyPr>
            <a:noAutofit/>
          </a:bodyPr>
          <a:lstStyle/>
          <a:p>
            <a:pPr algn="ctr"/>
            <a:r>
              <a:rPr lang="es-MX" sz="3200" b="1" dirty="0">
                <a:solidFill>
                  <a:schemeClr val="tx1"/>
                </a:solidFill>
              </a:rPr>
              <a:t>Datos Del Módulo sobre Ciberacoso (MOCIBA, 2017) del Instituto Nacional de Estadística y Geografía (INEGI), aplico junto con el (INEGI) </a:t>
            </a:r>
          </a:p>
        </p:txBody>
      </p:sp>
      <p:graphicFrame>
        <p:nvGraphicFramePr>
          <p:cNvPr id="6" name="Diagrama 5">
            <a:extLst>
              <a:ext uri="{FF2B5EF4-FFF2-40B4-BE49-F238E27FC236}">
                <a16:creationId xmlns:a16="http://schemas.microsoft.com/office/drawing/2014/main" id="{2232B9DD-393D-4A01-A601-83D8A69ED95D}"/>
              </a:ext>
            </a:extLst>
          </p:cNvPr>
          <p:cNvGraphicFramePr/>
          <p:nvPr>
            <p:extLst>
              <p:ext uri="{D42A27DB-BD31-4B8C-83A1-F6EECF244321}">
                <p14:modId xmlns:p14="http://schemas.microsoft.com/office/powerpoint/2010/main" val="2165044684"/>
              </p:ext>
            </p:extLst>
          </p:nvPr>
        </p:nvGraphicFramePr>
        <p:xfrm>
          <a:off x="2032000" y="719666"/>
          <a:ext cx="87811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CC2BF5B5-290C-4815-A543-18EDDD61E62B}"/>
              </a:ext>
            </a:extLst>
          </p:cNvPr>
          <p:cNvGraphicFramePr/>
          <p:nvPr>
            <p:extLst>
              <p:ext uri="{D42A27DB-BD31-4B8C-83A1-F6EECF244321}">
                <p14:modId xmlns:p14="http://schemas.microsoft.com/office/powerpoint/2010/main" val="1581676358"/>
              </p:ext>
            </p:extLst>
          </p:nvPr>
        </p:nvGraphicFramePr>
        <p:xfrm>
          <a:off x="5863771" y="1439333"/>
          <a:ext cx="445588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iagrama de flujo: datos almacenados 6">
            <a:extLst>
              <a:ext uri="{FF2B5EF4-FFF2-40B4-BE49-F238E27FC236}">
                <a16:creationId xmlns:a16="http://schemas.microsoft.com/office/drawing/2014/main" id="{7E0A53D6-EBA2-4386-B066-2F29DB6D6C3E}"/>
              </a:ext>
            </a:extLst>
          </p:cNvPr>
          <p:cNvSpPr/>
          <p:nvPr/>
        </p:nvSpPr>
        <p:spPr>
          <a:xfrm>
            <a:off x="6560670" y="2487942"/>
            <a:ext cx="222411" cy="307069"/>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a:extLst>
              <a:ext uri="{FF2B5EF4-FFF2-40B4-BE49-F238E27FC236}">
                <a16:creationId xmlns:a16="http://schemas.microsoft.com/office/drawing/2014/main" id="{9B8AC626-EA13-44CE-9A3A-D6A7DCD74EC3}"/>
              </a:ext>
            </a:extLst>
          </p:cNvPr>
          <p:cNvSpPr/>
          <p:nvPr/>
        </p:nvSpPr>
        <p:spPr>
          <a:xfrm>
            <a:off x="6560670" y="2487942"/>
            <a:ext cx="222624" cy="153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a:extLst>
              <a:ext uri="{FF2B5EF4-FFF2-40B4-BE49-F238E27FC236}">
                <a16:creationId xmlns:a16="http://schemas.microsoft.com/office/drawing/2014/main" id="{7D649605-434A-4D3F-A672-76437F939F7B}"/>
              </a:ext>
            </a:extLst>
          </p:cNvPr>
          <p:cNvSpPr/>
          <p:nvPr/>
        </p:nvSpPr>
        <p:spPr>
          <a:xfrm>
            <a:off x="6560670" y="2735696"/>
            <a:ext cx="222624" cy="153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04" name="Picture 8" descr="dibujo de pájaro amarillo y morado">
            <a:extLst>
              <a:ext uri="{FF2B5EF4-FFF2-40B4-BE49-F238E27FC236}">
                <a16:creationId xmlns:a16="http://schemas.microsoft.com/office/drawing/2014/main" id="{3CAC28DF-CD66-4081-849F-519A1370F51D}"/>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30000" b="72400" l="64300" r="96800">
                        <a14:foregroundMark x1="79400" y1="30000" x2="79400" y2="30000"/>
                        <a14:foregroundMark x1="64300" y1="50533" x2="64300" y2="50533"/>
                        <a14:foregroundMark x1="82200" y1="72400" x2="82200" y2="72400"/>
                        <a14:foregroundMark x1="88700" y1="65600" x2="88700" y2="65600"/>
                        <a14:foregroundMark x1="89500" y1="59867" x2="89500" y2="59867"/>
                        <a14:foregroundMark x1="82900" y1="64800" x2="76000" y2="66133"/>
                        <a14:foregroundMark x1="76000" y1="66133" x2="70300" y2="63467"/>
                        <a14:foregroundMark x1="70300" y1="63467" x2="68300" y2="61333"/>
                        <a14:foregroundMark x1="68300" y1="45733" x2="68300" y2="45733"/>
                        <a14:foregroundMark x1="67800" y1="47867" x2="66200" y2="50800"/>
                        <a14:foregroundMark x1="67900" y1="46933" x2="67900" y2="46933"/>
                        <a14:foregroundMark x1="64300" y1="47600" x2="65100" y2="46533"/>
                        <a14:foregroundMark x1="65100" y1="46533" x2="65100" y2="46533"/>
                        <a14:foregroundMark x1="96800" y1="41467" x2="96300" y2="45067"/>
                        <a14:foregroundMark x1="95400" y1="41333" x2="95400" y2="41333"/>
                      </a14:backgroundRemoval>
                    </a14:imgEffect>
                  </a14:imgLayer>
                </a14:imgProps>
              </a:ext>
              <a:ext uri="{28A0092B-C50C-407E-A947-70E740481C1C}">
                <a14:useLocalDpi xmlns:a14="http://schemas.microsoft.com/office/drawing/2010/main" val="0"/>
              </a:ext>
            </a:extLst>
          </a:blip>
          <a:srcRect l="62540" t="26032" b="24444"/>
          <a:stretch/>
        </p:blipFill>
        <p:spPr bwMode="auto">
          <a:xfrm>
            <a:off x="6560670" y="4542971"/>
            <a:ext cx="783558" cy="68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2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46CB08C-1CEC-460C-9AAD-B13DAA2897B5}"/>
              </a:ext>
            </a:extLst>
          </p:cNvPr>
          <p:cNvSpPr/>
          <p:nvPr/>
        </p:nvSpPr>
        <p:spPr>
          <a:xfrm>
            <a:off x="9971314" y="0"/>
            <a:ext cx="2714172"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a:extLst>
              <a:ext uri="{FF2B5EF4-FFF2-40B4-BE49-F238E27FC236}">
                <a16:creationId xmlns:a16="http://schemas.microsoft.com/office/drawing/2014/main" id="{5AD68524-034C-476E-A4BB-E9088D045E72}"/>
              </a:ext>
            </a:extLst>
          </p:cNvPr>
          <p:cNvSpPr>
            <a:spLocks noGrp="1"/>
          </p:cNvSpPr>
          <p:nvPr>
            <p:ph type="title"/>
          </p:nvPr>
        </p:nvSpPr>
        <p:spPr>
          <a:xfrm>
            <a:off x="693057" y="0"/>
            <a:ext cx="10515600" cy="571499"/>
          </a:xfrm>
        </p:spPr>
        <p:txBody>
          <a:bodyPr>
            <a:normAutofit/>
          </a:bodyPr>
          <a:lstStyle/>
          <a:p>
            <a:pPr algn="ctr"/>
            <a:r>
              <a:rPr lang="es-MX" sz="3200" b="1" dirty="0">
                <a:solidFill>
                  <a:schemeClr val="tx1"/>
                </a:solidFill>
              </a:rPr>
              <a:t>Gráfico INEGI</a:t>
            </a:r>
          </a:p>
        </p:txBody>
      </p:sp>
      <p:pic>
        <p:nvPicPr>
          <p:cNvPr id="3" name="Imagen 2">
            <a:extLst>
              <a:ext uri="{FF2B5EF4-FFF2-40B4-BE49-F238E27FC236}">
                <a16:creationId xmlns:a16="http://schemas.microsoft.com/office/drawing/2014/main" id="{0A083B9F-5777-485A-88FA-3FEA5CB30A92}"/>
              </a:ext>
            </a:extLst>
          </p:cNvPr>
          <p:cNvPicPr/>
          <p:nvPr/>
        </p:nvPicPr>
        <p:blipFill rotWithShape="1">
          <a:blip r:embed="rId2"/>
          <a:srcRect l="6000" t="4499" r="5772" b="4706"/>
          <a:stretch/>
        </p:blipFill>
        <p:spPr>
          <a:xfrm>
            <a:off x="0" y="442453"/>
            <a:ext cx="12668865" cy="6415547"/>
          </a:xfrm>
          <a:prstGeom prst="rect">
            <a:avLst/>
          </a:prstGeom>
        </p:spPr>
      </p:pic>
    </p:spTree>
    <p:extLst>
      <p:ext uri="{BB962C8B-B14F-4D97-AF65-F5344CB8AC3E}">
        <p14:creationId xmlns:p14="http://schemas.microsoft.com/office/powerpoint/2010/main" val="365355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AB2DF6C1-CE03-4735-B929-37B7454D0356}"/>
              </a:ext>
            </a:extLst>
          </p:cNvPr>
          <p:cNvSpPr/>
          <p:nvPr/>
        </p:nvSpPr>
        <p:spPr>
          <a:xfrm>
            <a:off x="1106905" y="528320"/>
            <a:ext cx="7955801" cy="245551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a:p>
            <a:pPr algn="ctr"/>
            <a:r>
              <a:rPr lang="es-MX" sz="2200" dirty="0">
                <a:solidFill>
                  <a:schemeClr val="tx1"/>
                </a:solidFill>
                <a:latin typeface="Corbel" panose="020B0503020204020204" pitchFamily="34" charset="0"/>
              </a:rPr>
              <a:t>El INEGI, reporta las mujeres son más afectadas en las redes sociales,  por ello se les deben proteger más. El Gobierno de México, 2019, asegura que “una de cada cuatro mujeres han sufrido violencia en el ámbito escolar, hoy a través del </a:t>
            </a:r>
            <a:r>
              <a:rPr lang="es-MX" sz="2200" i="1" dirty="0">
                <a:solidFill>
                  <a:schemeClr val="tx1"/>
                </a:solidFill>
                <a:latin typeface="Corbel" panose="020B0503020204020204" pitchFamily="34" charset="0"/>
              </a:rPr>
              <a:t>sexting, ciberbullying</a:t>
            </a:r>
            <a:r>
              <a:rPr lang="es-MX" sz="2200" dirty="0">
                <a:solidFill>
                  <a:schemeClr val="tx1"/>
                </a:solidFill>
                <a:latin typeface="Corbel" panose="020B0503020204020204" pitchFamily="34" charset="0"/>
              </a:rPr>
              <a:t> y ciberacoso (, p. 94). </a:t>
            </a:r>
          </a:p>
          <a:p>
            <a:pPr algn="ctr"/>
            <a:endParaRPr lang="es-MX" dirty="0">
              <a:solidFill>
                <a:schemeClr val="tx1"/>
              </a:solidFill>
            </a:endParaRPr>
          </a:p>
        </p:txBody>
      </p:sp>
      <p:sp>
        <p:nvSpPr>
          <p:cNvPr id="4" name="Rectángulo 3">
            <a:extLst>
              <a:ext uri="{FF2B5EF4-FFF2-40B4-BE49-F238E27FC236}">
                <a16:creationId xmlns:a16="http://schemas.microsoft.com/office/drawing/2014/main" id="{EC90F165-9CB7-4CCF-86BF-1F90F9DA24C3}"/>
              </a:ext>
            </a:extLst>
          </p:cNvPr>
          <p:cNvSpPr/>
          <p:nvPr/>
        </p:nvSpPr>
        <p:spPr>
          <a:xfrm>
            <a:off x="1873045" y="3370343"/>
            <a:ext cx="8185355" cy="3139321"/>
          </a:xfrm>
          <a:prstGeom prst="rect">
            <a:avLst/>
          </a:prstGeom>
        </p:spPr>
        <p:txBody>
          <a:bodyPr wrap="square">
            <a:spAutoFit/>
          </a:bodyPr>
          <a:lstStyle/>
          <a:p>
            <a:pPr indent="449580" algn="r"/>
            <a:r>
              <a:rPr lang="es-ES" sz="2200" dirty="0">
                <a:solidFill>
                  <a:schemeClr val="tx1"/>
                </a:solidFill>
                <a:latin typeface="Corbel" panose="020B0503020204020204" pitchFamily="34" charset="0"/>
                <a:ea typeface="+mn-ea"/>
                <a:cs typeface="+mn-cs"/>
              </a:rPr>
              <a:t>Evidentemente el </a:t>
            </a:r>
            <a:r>
              <a:rPr lang="es-ES" sz="2200" dirty="0" err="1">
                <a:solidFill>
                  <a:schemeClr val="tx1"/>
                </a:solidFill>
                <a:latin typeface="Corbel" panose="020B0503020204020204" pitchFamily="34" charset="0"/>
                <a:ea typeface="+mn-ea"/>
                <a:cs typeface="+mn-cs"/>
              </a:rPr>
              <a:t>cyberbullying</a:t>
            </a:r>
            <a:r>
              <a:rPr lang="es-ES" sz="2200" dirty="0">
                <a:solidFill>
                  <a:schemeClr val="tx1"/>
                </a:solidFill>
                <a:latin typeface="Corbel" panose="020B0503020204020204" pitchFamily="34" charset="0"/>
                <a:ea typeface="+mn-ea"/>
                <a:cs typeface="+mn-cs"/>
              </a:rPr>
              <a:t> o ciberacoso, se ha convertido hoy en día, en una práctica común y naturalizada (Carrillo, 2015) y (Velázquez y Reyes, 2020), destacando el: “el cotejo online, invitación al sexo, propuestas indecorosas, mensajes de acosadores, envío de contenido sexual video o mensaje, hostigamiento, </a:t>
            </a:r>
            <a:r>
              <a:rPr lang="es-ES" sz="2200" dirty="0" err="1">
                <a:solidFill>
                  <a:schemeClr val="tx1"/>
                </a:solidFill>
                <a:latin typeface="Corbel" panose="020B0503020204020204" pitchFamily="34" charset="0"/>
                <a:ea typeface="+mn-ea"/>
                <a:cs typeface="+mn-cs"/>
              </a:rPr>
              <a:t>stalking</a:t>
            </a:r>
            <a:r>
              <a:rPr lang="es-ES" sz="2200" dirty="0">
                <a:solidFill>
                  <a:schemeClr val="tx1"/>
                </a:solidFill>
                <a:latin typeface="Corbel" panose="020B0503020204020204" pitchFamily="34" charset="0"/>
                <a:ea typeface="+mn-ea"/>
                <a:cs typeface="+mn-cs"/>
              </a:rPr>
              <a:t> (acecho), llamadas insultantes, sextorsión, hackeo, sexting, </a:t>
            </a:r>
            <a:r>
              <a:rPr lang="es-ES" sz="2200" dirty="0" err="1">
                <a:solidFill>
                  <a:schemeClr val="tx1"/>
                </a:solidFill>
                <a:latin typeface="Corbel" panose="020B0503020204020204" pitchFamily="34" charset="0"/>
                <a:ea typeface="+mn-ea"/>
                <a:cs typeface="+mn-cs"/>
              </a:rPr>
              <a:t>trollismo</a:t>
            </a:r>
            <a:r>
              <a:rPr lang="es-ES" sz="2200" dirty="0">
                <a:solidFill>
                  <a:schemeClr val="tx1"/>
                </a:solidFill>
                <a:latin typeface="Corbel" panose="020B0503020204020204" pitchFamily="34" charset="0"/>
                <a:ea typeface="+mn-ea"/>
                <a:cs typeface="+mn-cs"/>
              </a:rPr>
              <a:t>, etc.</a:t>
            </a:r>
          </a:p>
          <a:p>
            <a:pPr indent="449580" algn="ctr"/>
            <a:endParaRPr lang="es-MX" sz="2200" dirty="0">
              <a:solidFill>
                <a:schemeClr val="tx1"/>
              </a:solidFill>
              <a:latin typeface="Corbel" panose="020B0503020204020204" pitchFamily="34" charset="0"/>
              <a:ea typeface="+mn-ea"/>
              <a:cs typeface="+mn-cs"/>
            </a:endParaRPr>
          </a:p>
          <a:p>
            <a:pPr indent="449580" algn="ctr"/>
            <a:r>
              <a:rPr lang="es-ES" sz="2200" dirty="0">
                <a:solidFill>
                  <a:schemeClr val="tx1"/>
                </a:solidFill>
                <a:latin typeface="Corbel" panose="020B0503020204020204" pitchFamily="34" charset="0"/>
                <a:ea typeface="+mn-ea"/>
                <a:cs typeface="+mn-cs"/>
              </a:rPr>
              <a:t>Podemos compartir una variedad de peligros que surgen ante el uso inadecuado de las redes sociales.</a:t>
            </a:r>
            <a:endParaRPr lang="es-MX" sz="2200" dirty="0">
              <a:solidFill>
                <a:schemeClr val="tx1"/>
              </a:solidFill>
              <a:latin typeface="Corbel" panose="020B0503020204020204" pitchFamily="34" charset="0"/>
              <a:ea typeface="+mn-ea"/>
              <a:cs typeface="+mn-cs"/>
            </a:endParaRPr>
          </a:p>
        </p:txBody>
      </p:sp>
      <p:pic>
        <p:nvPicPr>
          <p:cNvPr id="8194" name="Picture 2" descr="REALIDAD, DATOS Y ESPACIO REVISTA INTERNACIONAL DE ESTADÍSTICA Y GEOGRAFÍA -">
            <a:extLst>
              <a:ext uri="{FF2B5EF4-FFF2-40B4-BE49-F238E27FC236}">
                <a16:creationId xmlns:a16="http://schemas.microsoft.com/office/drawing/2014/main" id="{5C8C2844-CC0F-4284-9AD6-0A62B35F2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38" y="161545"/>
            <a:ext cx="1214108" cy="3470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ALIDAD, DATOS Y ESPACIO REVISTA INTERNACIONAL DE ESTADÍSTICA Y GEOGRAFÍA -">
            <a:extLst>
              <a:ext uri="{FF2B5EF4-FFF2-40B4-BE49-F238E27FC236}">
                <a16:creationId xmlns:a16="http://schemas.microsoft.com/office/drawing/2014/main" id="{07648D4E-38A3-4ABA-8CCB-9E5A41845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808" y="2830048"/>
            <a:ext cx="1214108" cy="34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0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7"/>
          <p:cNvSpPr txBox="1">
            <a:spLocks noGrp="1"/>
          </p:cNvSpPr>
          <p:nvPr>
            <p:ph type="ctrTitle"/>
          </p:nvPr>
        </p:nvSpPr>
        <p:spPr>
          <a:xfrm>
            <a:off x="1312333" y="366889"/>
            <a:ext cx="7380113" cy="87488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ct val="100000"/>
              <a:buFont typeface="Corbel"/>
              <a:buNone/>
            </a:pPr>
            <a:r>
              <a:rPr lang="es-MX" sz="3200" b="1" dirty="0">
                <a:solidFill>
                  <a:srgbClr val="000000"/>
                </a:solidFill>
              </a:rPr>
              <a:t>Cyberbullying</a:t>
            </a:r>
            <a:r>
              <a:rPr lang="es-MX" sz="3200" b="1" i="1" dirty="0">
                <a:solidFill>
                  <a:srgbClr val="000000"/>
                </a:solidFill>
              </a:rPr>
              <a:t> en la Unidad de Humanidades de la Universidad </a:t>
            </a:r>
            <a:endParaRPr sz="3200" b="1" dirty="0">
              <a:solidFill>
                <a:srgbClr val="000000"/>
              </a:solidFill>
            </a:endParaRPr>
          </a:p>
        </p:txBody>
      </p:sp>
      <p:sp>
        <p:nvSpPr>
          <p:cNvPr id="63" name="Google Shape;63;p7"/>
          <p:cNvSpPr txBox="1">
            <a:spLocks noGrp="1"/>
          </p:cNvSpPr>
          <p:nvPr>
            <p:ph type="subTitle" idx="1"/>
          </p:nvPr>
        </p:nvSpPr>
        <p:spPr>
          <a:xfrm>
            <a:off x="1794566" y="1528662"/>
            <a:ext cx="7811609" cy="421779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2200"/>
              <a:buNone/>
            </a:pPr>
            <a:r>
              <a:rPr lang="es-MX" dirty="0">
                <a:solidFill>
                  <a:srgbClr val="000000"/>
                </a:solidFill>
              </a:rPr>
              <a:t>Los estudios sobre </a:t>
            </a:r>
            <a:r>
              <a:rPr lang="es-MX" i="1" dirty="0">
                <a:solidFill>
                  <a:srgbClr val="000000"/>
                </a:solidFill>
              </a:rPr>
              <a:t>cyberbullying</a:t>
            </a:r>
            <a:r>
              <a:rPr lang="es-MX" dirty="0">
                <a:solidFill>
                  <a:srgbClr val="000000"/>
                </a:solidFill>
              </a:rPr>
              <a:t> se han constituido en la actualidad en una temática fundamental en el campo de la investigación educativa. </a:t>
            </a:r>
            <a:endParaRPr dirty="0"/>
          </a:p>
          <a:p>
            <a:pPr marL="0" lvl="0" indent="0" algn="just" rtl="0">
              <a:lnSpc>
                <a:spcPct val="90000"/>
              </a:lnSpc>
              <a:spcBef>
                <a:spcPts val="1200"/>
              </a:spcBef>
              <a:spcAft>
                <a:spcPts val="0"/>
              </a:spcAft>
              <a:buSzPts val="2200"/>
              <a:buNone/>
            </a:pPr>
            <a:r>
              <a:rPr lang="es-MX" dirty="0">
                <a:solidFill>
                  <a:srgbClr val="000000"/>
                </a:solidFill>
              </a:rPr>
              <a:t>Desde la presentación en 2013 del estado del conocimiento </a:t>
            </a:r>
            <a:r>
              <a:rPr lang="es-MX" i="1" dirty="0">
                <a:solidFill>
                  <a:srgbClr val="000000"/>
                </a:solidFill>
              </a:rPr>
              <a:t>Convivencia, disciplina y violencia en las escuelas</a:t>
            </a:r>
            <a:r>
              <a:rPr lang="es-MX" dirty="0">
                <a:solidFill>
                  <a:srgbClr val="000000"/>
                </a:solidFill>
              </a:rPr>
              <a:t> (Furlán y Spitzer-Schwartz) hasta la fecha, han emergido una variedad de vertientes de reflexión sobre el tema de acoso escolar en redes sociales, con metodologías variadas tanto de corte cuantitativo como cualitativo.</a:t>
            </a:r>
            <a:endParaRPr dirty="0">
              <a:solidFill>
                <a:srgbClr val="000000"/>
              </a:solidFill>
            </a:endParaRPr>
          </a:p>
          <a:p>
            <a:pPr marL="0" lvl="0" indent="0" algn="just" rtl="0">
              <a:lnSpc>
                <a:spcPct val="90000"/>
              </a:lnSpc>
              <a:spcBef>
                <a:spcPts val="1200"/>
              </a:spcBef>
              <a:spcAft>
                <a:spcPts val="0"/>
              </a:spcAft>
              <a:buSzPts val="2200"/>
              <a:buNone/>
            </a:pPr>
            <a:r>
              <a:rPr lang="es-MX" dirty="0">
                <a:solidFill>
                  <a:srgbClr val="000000"/>
                </a:solidFill>
              </a:rPr>
              <a:t>Las universidades mexicanas, llevan (6 años) de estudios en México, sobre la temática del cyberbullying.</a:t>
            </a:r>
            <a:endParaRPr dirty="0">
              <a:solidFill>
                <a:srgbClr val="000000"/>
              </a:solidFill>
            </a:endParaRPr>
          </a:p>
          <a:p>
            <a:pPr marL="0" lvl="0" indent="0" algn="l" rtl="0">
              <a:lnSpc>
                <a:spcPct val="90000"/>
              </a:lnSpc>
              <a:spcBef>
                <a:spcPts val="1200"/>
              </a:spcBef>
              <a:spcAft>
                <a:spcPts val="0"/>
              </a:spcAft>
              <a:buSzPts val="2200"/>
              <a:buNone/>
            </a:pPr>
            <a:endParaRPr dirty="0">
              <a:solidFill>
                <a:srgbClr val="000000"/>
              </a:solidFill>
            </a:endParaRPr>
          </a:p>
        </p:txBody>
      </p:sp>
    </p:spTree>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1928</Words>
  <Application>Microsoft Office PowerPoint</Application>
  <PresentationFormat>Panorámica</PresentationFormat>
  <Paragraphs>182</Paragraphs>
  <Slides>20</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Wingdings</vt:lpstr>
      <vt:lpstr>Corbel</vt:lpstr>
      <vt:lpstr>Arial</vt:lpstr>
      <vt:lpstr>Calibri</vt:lpstr>
      <vt:lpstr>Noto Sans Symbols</vt:lpstr>
      <vt:lpstr>Marco</vt:lpstr>
      <vt:lpstr>Universitarios ante el Cyberbullying </vt:lpstr>
      <vt:lpstr>El cyberbullying</vt:lpstr>
      <vt:lpstr>El cyberbullying se genera por el uso inadecuado de dispositivos</vt:lpstr>
      <vt:lpstr>El cyberbullying</vt:lpstr>
      <vt:lpstr>Afectaciones del cyberbullying</vt:lpstr>
      <vt:lpstr>Datos Del Módulo sobre Ciberacoso (MOCIBA, 2017) del Instituto Nacional de Estadística y Geografía (INEGI), aplico junto con el (INEGI) </vt:lpstr>
      <vt:lpstr>Gráfico INEGI</vt:lpstr>
      <vt:lpstr>Presentación de PowerPoint</vt:lpstr>
      <vt:lpstr>Cyberbullying en la Unidad de Humanidades de la Universidad </vt:lpstr>
      <vt:lpstr>Cyberbullying en la Unidad de Humanidades de la Universidad Veracruzana</vt:lpstr>
      <vt:lpstr>Presentación de PowerPoint</vt:lpstr>
      <vt:lpstr>Presentación de PowerPoint</vt:lpstr>
      <vt:lpstr>Presentación de PowerPoint</vt:lpstr>
      <vt:lpstr>Tabla. Cyberbullying </vt:lpstr>
      <vt:lpstr>Presentación de PowerPoint</vt:lpstr>
      <vt:lpstr>Presentación de PowerPoint</vt:lpstr>
      <vt:lpstr>Los  cyberbulleadores</vt:lpstr>
      <vt:lpstr>La Universitarios ante el Cyberbullying</vt:lpstr>
      <vt:lpstr>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un estudio exploratorio en la Facultad de Pedagogía (SEA) Universidad Veracruzana CA- Procesos educativos Emergentes. CA- (542) </dc:title>
  <dc:creator>Morales</dc:creator>
  <cp:lastModifiedBy>HERNANDEZ JULIO ANA KAREN</cp:lastModifiedBy>
  <cp:revision>11</cp:revision>
  <dcterms:created xsi:type="dcterms:W3CDTF">2018-03-16T19:09:55Z</dcterms:created>
  <dcterms:modified xsi:type="dcterms:W3CDTF">2022-03-04T17:27:57Z</dcterms:modified>
</cp:coreProperties>
</file>